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3"/>
  </p:notesMasterIdLst>
  <p:handoutMasterIdLst>
    <p:handoutMasterId r:id="rId34"/>
  </p:handoutMasterIdLst>
  <p:sldIdLst>
    <p:sldId id="256" r:id="rId2"/>
    <p:sldId id="278" r:id="rId3"/>
    <p:sldId id="257" r:id="rId4"/>
    <p:sldId id="2447" r:id="rId5"/>
    <p:sldId id="258" r:id="rId6"/>
    <p:sldId id="2448" r:id="rId7"/>
    <p:sldId id="2455" r:id="rId8"/>
    <p:sldId id="2464" r:id="rId9"/>
    <p:sldId id="2463" r:id="rId10"/>
    <p:sldId id="2465" r:id="rId11"/>
    <p:sldId id="2449" r:id="rId12"/>
    <p:sldId id="2456" r:id="rId13"/>
    <p:sldId id="2466" r:id="rId14"/>
    <p:sldId id="2450" r:id="rId15"/>
    <p:sldId id="2457" r:id="rId16"/>
    <p:sldId id="2467" r:id="rId17"/>
    <p:sldId id="2469" r:id="rId18"/>
    <p:sldId id="2451" r:id="rId19"/>
    <p:sldId id="2470" r:id="rId20"/>
    <p:sldId id="2471" r:id="rId21"/>
    <p:sldId id="2472" r:id="rId22"/>
    <p:sldId id="2452" r:id="rId23"/>
    <p:sldId id="2459" r:id="rId24"/>
    <p:sldId id="2468" r:id="rId25"/>
    <p:sldId id="2479" r:id="rId26"/>
    <p:sldId id="2453" r:id="rId27"/>
    <p:sldId id="2460" r:id="rId28"/>
    <p:sldId id="2480" r:id="rId29"/>
    <p:sldId id="2461" r:id="rId30"/>
    <p:sldId id="2454" r:id="rId31"/>
    <p:sldId id="2481"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本編" id="{9B551ADD-590E-490D-9F5C-DB7E5C0091CE}">
          <p14:sldIdLst>
            <p14:sldId id="256"/>
            <p14:sldId id="278"/>
            <p14:sldId id="257"/>
            <p14:sldId id="2447"/>
            <p14:sldId id="258"/>
            <p14:sldId id="2448"/>
            <p14:sldId id="2455"/>
            <p14:sldId id="2464"/>
            <p14:sldId id="2463"/>
            <p14:sldId id="2465"/>
            <p14:sldId id="2449"/>
            <p14:sldId id="2456"/>
            <p14:sldId id="2466"/>
            <p14:sldId id="2450"/>
            <p14:sldId id="2457"/>
            <p14:sldId id="2467"/>
            <p14:sldId id="2469"/>
            <p14:sldId id="2451"/>
            <p14:sldId id="2470"/>
            <p14:sldId id="2471"/>
            <p14:sldId id="2472"/>
            <p14:sldId id="2452"/>
            <p14:sldId id="2459"/>
            <p14:sldId id="2468"/>
            <p14:sldId id="2479"/>
            <p14:sldId id="2453"/>
            <p14:sldId id="2460"/>
            <p14:sldId id="2480"/>
            <p14:sldId id="2461"/>
            <p14:sldId id="2454"/>
            <p14:sldId id="24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8585E0"/>
    <a:srgbClr val="262699"/>
    <a:srgbClr val="DEEBF7"/>
    <a:srgbClr val="D6D6F5"/>
    <a:srgbClr val="FFFFFF"/>
    <a:srgbClr val="607FB7"/>
    <a:srgbClr val="BFBFB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80"/>
  </p:normalViewPr>
  <p:slideViewPr>
    <p:cSldViewPr snapToGrid="0" snapToObjects="1">
      <p:cViewPr varScale="1">
        <p:scale>
          <a:sx n="114" d="100"/>
          <a:sy n="114" d="100"/>
        </p:scale>
        <p:origin x="264" y="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2" d="100"/>
          <a:sy n="52" d="100"/>
        </p:scale>
        <p:origin x="260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22806;&#37096;&#27963;&#21205;\Recruit\RING\&#22770;&#19978;&#20104;&#2820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dLbls>
            <c:dLbl>
              <c:idx val="73"/>
              <c:layout>
                <c:manualLayout>
                  <c:x val="-7.3867547222940927E-4"/>
                  <c:y val="-4.02263883163197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4D0-48E3-81B1-C5F8F18B768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Sheet1!$A$3:$BV$3</c:f>
              <c:strCache>
                <c:ptCount val="74"/>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pt idx="69">
                  <c:v>2019</c:v>
                </c:pt>
                <c:pt idx="70">
                  <c:v>2020</c:v>
                </c:pt>
                <c:pt idx="71">
                  <c:v>2021</c:v>
                </c:pt>
                <c:pt idx="72">
                  <c:v>2022</c:v>
                </c:pt>
                <c:pt idx="73">
                  <c:v>2023</c:v>
                </c:pt>
              </c:strCache>
            </c:strRef>
          </c:cat>
          <c:val>
            <c:numRef>
              <c:f>Sheet1!$A$4:$BV$4</c:f>
              <c:numCache>
                <c:formatCode>#,##0.0</c:formatCode>
                <c:ptCount val="74"/>
                <c:pt idx="0">
                  <c:v>0.3</c:v>
                </c:pt>
                <c:pt idx="1">
                  <c:v>0.5</c:v>
                </c:pt>
                <c:pt idx="2">
                  <c:v>0.5</c:v>
                </c:pt>
                <c:pt idx="3">
                  <c:v>0.5</c:v>
                </c:pt>
                <c:pt idx="4">
                  <c:v>0.6</c:v>
                </c:pt>
                <c:pt idx="5">
                  <c:v>0.7</c:v>
                </c:pt>
                <c:pt idx="6">
                  <c:v>0.9</c:v>
                </c:pt>
                <c:pt idx="7">
                  <c:v>1</c:v>
                </c:pt>
                <c:pt idx="8">
                  <c:v>1</c:v>
                </c:pt>
                <c:pt idx="9">
                  <c:v>1.2</c:v>
                </c:pt>
                <c:pt idx="10">
                  <c:v>1.5</c:v>
                </c:pt>
                <c:pt idx="11">
                  <c:v>1.5</c:v>
                </c:pt>
                <c:pt idx="12">
                  <c:v>1.8</c:v>
                </c:pt>
                <c:pt idx="13">
                  <c:v>2</c:v>
                </c:pt>
                <c:pt idx="14">
                  <c:v>2.4</c:v>
                </c:pt>
                <c:pt idx="15">
                  <c:v>3</c:v>
                </c:pt>
                <c:pt idx="16">
                  <c:v>3.5</c:v>
                </c:pt>
                <c:pt idx="17">
                  <c:v>3.8</c:v>
                </c:pt>
                <c:pt idx="18">
                  <c:v>4.7</c:v>
                </c:pt>
                <c:pt idx="19">
                  <c:v>5.8</c:v>
                </c:pt>
                <c:pt idx="20">
                  <c:v>7</c:v>
                </c:pt>
                <c:pt idx="21">
                  <c:v>8.4</c:v>
                </c:pt>
                <c:pt idx="22">
                  <c:v>8.8000000000000007</c:v>
                </c:pt>
                <c:pt idx="23">
                  <c:v>10</c:v>
                </c:pt>
                <c:pt idx="24">
                  <c:v>16.2</c:v>
                </c:pt>
                <c:pt idx="25">
                  <c:v>16.5</c:v>
                </c:pt>
                <c:pt idx="26">
                  <c:v>19.899999999999999</c:v>
                </c:pt>
                <c:pt idx="27">
                  <c:v>21.6</c:v>
                </c:pt>
                <c:pt idx="28">
                  <c:v>20.6</c:v>
                </c:pt>
                <c:pt idx="29">
                  <c:v>22.5</c:v>
                </c:pt>
                <c:pt idx="30">
                  <c:v>29.4</c:v>
                </c:pt>
                <c:pt idx="31">
                  <c:v>33.5</c:v>
                </c:pt>
                <c:pt idx="32">
                  <c:v>34.4</c:v>
                </c:pt>
                <c:pt idx="33">
                  <c:v>34.9</c:v>
                </c:pt>
                <c:pt idx="34">
                  <c:v>40.299999999999997</c:v>
                </c:pt>
                <c:pt idx="35">
                  <c:v>42</c:v>
                </c:pt>
                <c:pt idx="36">
                  <c:v>35.299999999999997</c:v>
                </c:pt>
                <c:pt idx="37">
                  <c:v>33.299999999999997</c:v>
                </c:pt>
                <c:pt idx="38">
                  <c:v>33.9</c:v>
                </c:pt>
                <c:pt idx="39">
                  <c:v>37.799999999999997</c:v>
                </c:pt>
                <c:pt idx="40">
                  <c:v>41.5</c:v>
                </c:pt>
                <c:pt idx="41">
                  <c:v>42.4</c:v>
                </c:pt>
                <c:pt idx="42">
                  <c:v>43</c:v>
                </c:pt>
                <c:pt idx="43">
                  <c:v>40.200000000000003</c:v>
                </c:pt>
                <c:pt idx="44">
                  <c:v>40.5</c:v>
                </c:pt>
                <c:pt idx="45">
                  <c:v>41.5</c:v>
                </c:pt>
                <c:pt idx="46">
                  <c:v>44.7</c:v>
                </c:pt>
                <c:pt idx="47">
                  <c:v>50.9</c:v>
                </c:pt>
                <c:pt idx="48">
                  <c:v>50.6</c:v>
                </c:pt>
                <c:pt idx="49">
                  <c:v>47.5</c:v>
                </c:pt>
                <c:pt idx="50">
                  <c:v>51.7</c:v>
                </c:pt>
                <c:pt idx="51">
                  <c:v>49</c:v>
                </c:pt>
                <c:pt idx="52">
                  <c:v>52.1</c:v>
                </c:pt>
                <c:pt idx="53">
                  <c:v>54.5</c:v>
                </c:pt>
                <c:pt idx="54">
                  <c:v>61.2</c:v>
                </c:pt>
                <c:pt idx="55">
                  <c:v>65.7</c:v>
                </c:pt>
                <c:pt idx="56">
                  <c:v>75.2</c:v>
                </c:pt>
                <c:pt idx="57">
                  <c:v>83.9</c:v>
                </c:pt>
                <c:pt idx="58">
                  <c:v>81</c:v>
                </c:pt>
                <c:pt idx="59">
                  <c:v>54.2</c:v>
                </c:pt>
                <c:pt idx="60">
                  <c:v>67.400000000000006</c:v>
                </c:pt>
                <c:pt idx="61">
                  <c:v>65.5</c:v>
                </c:pt>
                <c:pt idx="62">
                  <c:v>63.7</c:v>
                </c:pt>
                <c:pt idx="63">
                  <c:v>69.8</c:v>
                </c:pt>
                <c:pt idx="64">
                  <c:v>73.099999999999994</c:v>
                </c:pt>
                <c:pt idx="65">
                  <c:v>75.599999999999994</c:v>
                </c:pt>
                <c:pt idx="66">
                  <c:v>70</c:v>
                </c:pt>
                <c:pt idx="67">
                  <c:v>78.3</c:v>
                </c:pt>
                <c:pt idx="68">
                  <c:v>81.5</c:v>
                </c:pt>
                <c:pt idx="69">
                  <c:v>76.900000000000006</c:v>
                </c:pt>
                <c:pt idx="70">
                  <c:v>68.400000000000006</c:v>
                </c:pt>
                <c:pt idx="71">
                  <c:v>83.1</c:v>
                </c:pt>
                <c:pt idx="72">
                  <c:v>98.2</c:v>
                </c:pt>
                <c:pt idx="73">
                  <c:v>100.9</c:v>
                </c:pt>
              </c:numCache>
            </c:numRef>
          </c:val>
          <c:smooth val="0"/>
          <c:extLst>
            <c:ext xmlns:c16="http://schemas.microsoft.com/office/drawing/2014/chart" uri="{C3380CC4-5D6E-409C-BE32-E72D297353CC}">
              <c16:uniqueId val="{00000001-84D0-48E3-81B1-C5F8F18B768D}"/>
            </c:ext>
          </c:extLst>
        </c:ser>
        <c:dLbls>
          <c:showLegendKey val="0"/>
          <c:showVal val="0"/>
          <c:showCatName val="0"/>
          <c:showSerName val="0"/>
          <c:showPercent val="0"/>
          <c:showBubbleSize val="0"/>
        </c:dLbls>
        <c:smooth val="0"/>
        <c:axId val="1470466288"/>
        <c:axId val="1470462928"/>
      </c:lineChart>
      <c:catAx>
        <c:axId val="1470466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0462928"/>
        <c:crosses val="autoZero"/>
        <c:auto val="1"/>
        <c:lblAlgn val="ctr"/>
        <c:lblOffset val="100"/>
        <c:noMultiLvlLbl val="0"/>
      </c:catAx>
      <c:valAx>
        <c:axId val="147046292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0466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Sheet3!$A$1</c:f>
              <c:strCache>
                <c:ptCount val="1"/>
                <c:pt idx="0">
                  <c:v>項目</c:v>
                </c:pt>
              </c:strCache>
            </c:strRef>
          </c:tx>
          <c:spPr>
            <a:solidFill>
              <a:schemeClr val="accent1"/>
            </a:solidFill>
            <a:ln>
              <a:noFill/>
            </a:ln>
            <a:effectLst/>
          </c:spPr>
          <c:invertIfNegative val="0"/>
          <c:val>
            <c:numRef>
              <c:f>Sheet3!$B$1:$K$1</c:f>
              <c:numCache>
                <c:formatCode>General</c:formatCode>
                <c:ptCount val="10"/>
                <c:pt idx="0">
                  <c:v>1</c:v>
                </c:pt>
                <c:pt idx="1">
                  <c:v>2</c:v>
                </c:pt>
                <c:pt idx="2">
                  <c:v>3</c:v>
                </c:pt>
                <c:pt idx="3">
                  <c:v>4</c:v>
                </c:pt>
                <c:pt idx="4">
                  <c:v>5</c:v>
                </c:pt>
                <c:pt idx="5">
                  <c:v>6</c:v>
                </c:pt>
                <c:pt idx="6">
                  <c:v>7</c:v>
                </c:pt>
                <c:pt idx="7">
                  <c:v>8</c:v>
                </c:pt>
                <c:pt idx="8">
                  <c:v>9</c:v>
                </c:pt>
                <c:pt idx="9">
                  <c:v>10</c:v>
                </c:pt>
              </c:numCache>
            </c:numRef>
          </c:val>
          <c:extLst>
            <c:ext xmlns:c16="http://schemas.microsoft.com/office/drawing/2014/chart" uri="{C3380CC4-5D6E-409C-BE32-E72D297353CC}">
              <c16:uniqueId val="{00000000-24F3-4010-A376-89CB403FA2C4}"/>
            </c:ext>
          </c:extLst>
        </c:ser>
        <c:ser>
          <c:idx val="1"/>
          <c:order val="1"/>
          <c:tx>
            <c:strRef>
              <c:f>Sheet3!$A$2</c:f>
              <c:strCache>
                <c:ptCount val="1"/>
                <c:pt idx="0">
                  <c:v>メニュー1</c:v>
                </c:pt>
              </c:strCache>
            </c:strRef>
          </c:tx>
          <c:spPr>
            <a:solidFill>
              <a:schemeClr val="accent1">
                <a:lumMod val="60000"/>
                <a:lumOff val="40000"/>
              </a:schemeClr>
            </a:solidFill>
            <a:ln>
              <a:noFill/>
            </a:ln>
            <a:effectLst/>
          </c:spPr>
          <c:invertIfNegative val="0"/>
          <c:val>
            <c:numRef>
              <c:f>Sheet3!$B$2:$K$2</c:f>
              <c:numCache>
                <c:formatCode>General</c:formatCode>
                <c:ptCount val="10"/>
                <c:pt idx="0">
                  <c:v>310</c:v>
                </c:pt>
                <c:pt idx="1">
                  <c:v>540</c:v>
                </c:pt>
                <c:pt idx="2">
                  <c:v>920</c:v>
                </c:pt>
                <c:pt idx="3" formatCode="#,##0">
                  <c:v>1600</c:v>
                </c:pt>
                <c:pt idx="4" formatCode="#,##0">
                  <c:v>2600</c:v>
                </c:pt>
                <c:pt idx="5" formatCode="#,##0">
                  <c:v>4200</c:v>
                </c:pt>
                <c:pt idx="6" formatCode="#,##0">
                  <c:v>8000</c:v>
                </c:pt>
                <c:pt idx="7" formatCode="#,##0">
                  <c:v>16000</c:v>
                </c:pt>
                <c:pt idx="8" formatCode="#,##0">
                  <c:v>42000</c:v>
                </c:pt>
                <c:pt idx="9" formatCode="#,##0">
                  <c:v>60000</c:v>
                </c:pt>
              </c:numCache>
            </c:numRef>
          </c:val>
          <c:extLst>
            <c:ext xmlns:c16="http://schemas.microsoft.com/office/drawing/2014/chart" uri="{C3380CC4-5D6E-409C-BE32-E72D297353CC}">
              <c16:uniqueId val="{00000001-24F3-4010-A376-89CB403FA2C4}"/>
            </c:ext>
          </c:extLst>
        </c:ser>
        <c:ser>
          <c:idx val="2"/>
          <c:order val="2"/>
          <c:tx>
            <c:strRef>
              <c:f>Sheet3!$A$3</c:f>
              <c:strCache>
                <c:ptCount val="1"/>
                <c:pt idx="0">
                  <c:v>メニュー2</c:v>
                </c:pt>
              </c:strCache>
            </c:strRef>
          </c:tx>
          <c:spPr>
            <a:solidFill>
              <a:schemeClr val="accent1">
                <a:lumMod val="40000"/>
                <a:lumOff val="60000"/>
              </a:schemeClr>
            </a:solidFill>
            <a:ln>
              <a:noFill/>
            </a:ln>
            <a:effectLst/>
          </c:spPr>
          <c:invertIfNegative val="0"/>
          <c:val>
            <c:numRef>
              <c:f>Sheet3!$B$3:$K$3</c:f>
              <c:numCache>
                <c:formatCode>General</c:formatCode>
                <c:ptCount val="10"/>
                <c:pt idx="0">
                  <c:v>0</c:v>
                </c:pt>
                <c:pt idx="1">
                  <c:v>50</c:v>
                </c:pt>
                <c:pt idx="2">
                  <c:v>140</c:v>
                </c:pt>
                <c:pt idx="3">
                  <c:v>320</c:v>
                </c:pt>
                <c:pt idx="4">
                  <c:v>770</c:v>
                </c:pt>
                <c:pt idx="5" formatCode="#,##0">
                  <c:v>1550</c:v>
                </c:pt>
                <c:pt idx="6" formatCode="#,##0">
                  <c:v>3500</c:v>
                </c:pt>
                <c:pt idx="7" formatCode="#,##0">
                  <c:v>8000</c:v>
                </c:pt>
                <c:pt idx="8" formatCode="#,##0">
                  <c:v>24500</c:v>
                </c:pt>
                <c:pt idx="9" formatCode="#,##0">
                  <c:v>35000</c:v>
                </c:pt>
              </c:numCache>
            </c:numRef>
          </c:val>
          <c:extLst>
            <c:ext xmlns:c16="http://schemas.microsoft.com/office/drawing/2014/chart" uri="{C3380CC4-5D6E-409C-BE32-E72D297353CC}">
              <c16:uniqueId val="{00000002-24F3-4010-A376-89CB403FA2C4}"/>
            </c:ext>
          </c:extLst>
        </c:ser>
        <c:ser>
          <c:idx val="3"/>
          <c:order val="3"/>
          <c:tx>
            <c:strRef>
              <c:f>Sheet3!$A$4</c:f>
              <c:strCache>
                <c:ptCount val="1"/>
                <c:pt idx="0">
                  <c:v>メニュー3</c:v>
                </c:pt>
              </c:strCache>
            </c:strRef>
          </c:tx>
          <c:spPr>
            <a:solidFill>
              <a:schemeClr val="accent1">
                <a:lumMod val="20000"/>
                <a:lumOff val="80000"/>
              </a:schemeClr>
            </a:solidFill>
            <a:ln>
              <a:noFill/>
            </a:ln>
            <a:effectLst/>
          </c:spPr>
          <c:invertIfNegative val="0"/>
          <c:val>
            <c:numRef>
              <c:f>Sheet3!$B$4:$K$4</c:f>
              <c:numCache>
                <c:formatCode>General</c:formatCode>
                <c:ptCount val="10"/>
                <c:pt idx="0">
                  <c:v>0</c:v>
                </c:pt>
                <c:pt idx="1">
                  <c:v>10</c:v>
                </c:pt>
                <c:pt idx="2">
                  <c:v>40</c:v>
                </c:pt>
                <c:pt idx="3">
                  <c:v>80</c:v>
                </c:pt>
                <c:pt idx="4">
                  <c:v>130</c:v>
                </c:pt>
                <c:pt idx="5">
                  <c:v>250</c:v>
                </c:pt>
                <c:pt idx="6">
                  <c:v>500</c:v>
                </c:pt>
                <c:pt idx="7" formatCode="#,##0">
                  <c:v>1000</c:v>
                </c:pt>
                <c:pt idx="8" formatCode="#,##0">
                  <c:v>3500</c:v>
                </c:pt>
                <c:pt idx="9" formatCode="#,##0">
                  <c:v>5000</c:v>
                </c:pt>
              </c:numCache>
            </c:numRef>
          </c:val>
          <c:extLst>
            <c:ext xmlns:c16="http://schemas.microsoft.com/office/drawing/2014/chart" uri="{C3380CC4-5D6E-409C-BE32-E72D297353CC}">
              <c16:uniqueId val="{00000003-24F3-4010-A376-89CB403FA2C4}"/>
            </c:ext>
          </c:extLst>
        </c:ser>
        <c:dLbls>
          <c:showLegendKey val="0"/>
          <c:showVal val="0"/>
          <c:showCatName val="0"/>
          <c:showSerName val="0"/>
          <c:showPercent val="0"/>
          <c:showBubbleSize val="0"/>
        </c:dLbls>
        <c:gapWidth val="150"/>
        <c:overlap val="100"/>
        <c:axId val="2019670703"/>
        <c:axId val="2019673103"/>
      </c:barChart>
      <c:lineChart>
        <c:grouping val="standard"/>
        <c:varyColors val="0"/>
        <c:ser>
          <c:idx val="4"/>
          <c:order val="4"/>
          <c:tx>
            <c:strRef>
              <c:f>Sheet3!$A$5</c:f>
              <c:strCache>
                <c:ptCount val="1"/>
                <c:pt idx="0">
                  <c:v>営業利益</c:v>
                </c:pt>
              </c:strCache>
            </c:strRef>
          </c:tx>
          <c:spPr>
            <a:ln w="12700" cap="rnd">
              <a:solidFill>
                <a:schemeClr val="accent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4-24F3-4010-A376-89CB403FA2C4}"/>
                </c:ext>
              </c:extLst>
            </c:dLbl>
            <c:dLbl>
              <c:idx val="1"/>
              <c:delete val="1"/>
              <c:extLst>
                <c:ext xmlns:c15="http://schemas.microsoft.com/office/drawing/2012/chart" uri="{CE6537A1-D6FC-4f65-9D91-7224C49458BB}"/>
                <c:ext xmlns:c16="http://schemas.microsoft.com/office/drawing/2014/chart" uri="{C3380CC4-5D6E-409C-BE32-E72D297353CC}">
                  <c16:uniqueId val="{00000005-24F3-4010-A376-89CB403FA2C4}"/>
                </c:ext>
              </c:extLst>
            </c:dLbl>
            <c:dLbl>
              <c:idx val="2"/>
              <c:delete val="1"/>
              <c:extLst>
                <c:ext xmlns:c15="http://schemas.microsoft.com/office/drawing/2012/chart" uri="{CE6537A1-D6FC-4f65-9D91-7224C49458BB}"/>
                <c:ext xmlns:c16="http://schemas.microsoft.com/office/drawing/2014/chart" uri="{C3380CC4-5D6E-409C-BE32-E72D297353CC}">
                  <c16:uniqueId val="{00000006-24F3-4010-A376-89CB403FA2C4}"/>
                </c:ext>
              </c:extLst>
            </c:dLbl>
            <c:dLbl>
              <c:idx val="3"/>
              <c:delete val="1"/>
              <c:extLst>
                <c:ext xmlns:c15="http://schemas.microsoft.com/office/drawing/2012/chart" uri="{CE6537A1-D6FC-4f65-9D91-7224C49458BB}"/>
                <c:ext xmlns:c16="http://schemas.microsoft.com/office/drawing/2014/chart" uri="{C3380CC4-5D6E-409C-BE32-E72D297353CC}">
                  <c16:uniqueId val="{00000007-24F3-4010-A376-89CB403FA2C4}"/>
                </c:ext>
              </c:extLst>
            </c:dLbl>
            <c:dLbl>
              <c:idx val="4"/>
              <c:delete val="1"/>
              <c:extLst>
                <c:ext xmlns:c15="http://schemas.microsoft.com/office/drawing/2012/chart" uri="{CE6537A1-D6FC-4f65-9D91-7224C49458BB}"/>
                <c:ext xmlns:c16="http://schemas.microsoft.com/office/drawing/2014/chart" uri="{C3380CC4-5D6E-409C-BE32-E72D297353CC}">
                  <c16:uniqueId val="{00000008-24F3-4010-A376-89CB403FA2C4}"/>
                </c:ext>
              </c:extLst>
            </c:dLbl>
            <c:dLbl>
              <c:idx val="6"/>
              <c:layout>
                <c:manualLayout>
                  <c:x val="-5.2026425218707484E-2"/>
                  <c:y val="-2.02020202020202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4F3-4010-A376-89CB403FA2C4}"/>
                </c:ext>
              </c:extLst>
            </c:dLbl>
            <c:dLbl>
              <c:idx val="7"/>
              <c:layout>
                <c:manualLayout>
                  <c:x val="-5.2026425218707581E-2"/>
                  <c:y val="-4.04040404040404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4F3-4010-A376-89CB403FA2C4}"/>
                </c:ext>
              </c:extLst>
            </c:dLbl>
            <c:dLbl>
              <c:idx val="8"/>
              <c:layout>
                <c:manualLayout>
                  <c:x val="-5.8355363456042662E-2"/>
                  <c:y val="-3.03030303030303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4F3-4010-A376-89CB403FA2C4}"/>
                </c:ext>
              </c:extLst>
            </c:dLbl>
            <c:dLbl>
              <c:idx val="9"/>
              <c:layout>
                <c:manualLayout>
                  <c:x val="-5.8355363456042565E-2"/>
                  <c:y val="-2.02020202020202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4F3-4010-A376-89CB403FA2C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Sheet3!$B$5:$K$5</c:f>
              <c:numCache>
                <c:formatCode>General</c:formatCode>
                <c:ptCount val="10"/>
                <c:pt idx="0">
                  <c:v>-35</c:v>
                </c:pt>
                <c:pt idx="1">
                  <c:v>-30</c:v>
                </c:pt>
                <c:pt idx="2">
                  <c:v>30</c:v>
                </c:pt>
                <c:pt idx="3">
                  <c:v>100</c:v>
                </c:pt>
                <c:pt idx="4">
                  <c:v>200</c:v>
                </c:pt>
                <c:pt idx="5">
                  <c:v>400</c:v>
                </c:pt>
                <c:pt idx="6" formatCode="#,##0">
                  <c:v>1500</c:v>
                </c:pt>
                <c:pt idx="7" formatCode="#,##0">
                  <c:v>4500</c:v>
                </c:pt>
                <c:pt idx="8" formatCode="#,##0">
                  <c:v>16000</c:v>
                </c:pt>
                <c:pt idx="9" formatCode="#,##0">
                  <c:v>26000</c:v>
                </c:pt>
              </c:numCache>
            </c:numRef>
          </c:val>
          <c:smooth val="0"/>
          <c:extLst>
            <c:ext xmlns:c16="http://schemas.microsoft.com/office/drawing/2014/chart" uri="{C3380CC4-5D6E-409C-BE32-E72D297353CC}">
              <c16:uniqueId val="{0000000D-24F3-4010-A376-89CB403FA2C4}"/>
            </c:ext>
          </c:extLst>
        </c:ser>
        <c:dLbls>
          <c:showLegendKey val="0"/>
          <c:showVal val="0"/>
          <c:showCatName val="0"/>
          <c:showSerName val="0"/>
          <c:showPercent val="0"/>
          <c:showBubbleSize val="0"/>
        </c:dLbls>
        <c:marker val="1"/>
        <c:smooth val="0"/>
        <c:axId val="2019670703"/>
        <c:axId val="2019673103"/>
      </c:lineChart>
      <c:lineChart>
        <c:grouping val="standard"/>
        <c:varyColors val="0"/>
        <c:ser>
          <c:idx val="5"/>
          <c:order val="5"/>
          <c:tx>
            <c:strRef>
              <c:f>Sheet3!$A$6</c:f>
              <c:strCache>
                <c:ptCount val="1"/>
                <c:pt idx="0">
                  <c:v>営業利益率</c:v>
                </c:pt>
              </c:strCache>
            </c:strRef>
          </c:tx>
          <c:spPr>
            <a:ln w="12700" cap="rnd">
              <a:solidFill>
                <a:schemeClr val="accent3"/>
              </a:solidFill>
              <a:round/>
            </a:ln>
            <a:effectLst/>
          </c:spPr>
          <c:marker>
            <c:symbol val="none"/>
          </c:marker>
          <c:dLbls>
            <c:dLbl>
              <c:idx val="0"/>
              <c:layout>
                <c:manualLayout>
                  <c:x val="-4.9398249440901945E-2"/>
                  <c:y val="-2.48917698009128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24F3-4010-A376-89CB403FA2C4}"/>
                </c:ext>
              </c:extLst>
            </c:dLbl>
            <c:dLbl>
              <c:idx val="1"/>
              <c:layout>
                <c:manualLayout>
                  <c:x val="-4.3018880561321034E-2"/>
                  <c:y val="-2.9870123761095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24F3-4010-A376-89CB403FA2C4}"/>
                </c:ext>
              </c:extLst>
            </c:dLbl>
            <c:dLbl>
              <c:idx val="2"/>
              <c:layout>
                <c:manualLayout>
                  <c:x val="-4.1962702414867395E-2"/>
                  <c:y val="-1.99134158407303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24F3-4010-A376-89CB403FA2C4}"/>
                </c:ext>
              </c:extLst>
            </c:dLbl>
            <c:dLbl>
              <c:idx val="3"/>
              <c:layout>
                <c:manualLayout>
                  <c:x val="-3.91647336080337E-2"/>
                  <c:y val="-1.99134158407303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24F3-4010-A376-89CB403FA2C4}"/>
                </c:ext>
              </c:extLst>
            </c:dLbl>
            <c:dLbl>
              <c:idx val="4"/>
              <c:layout>
                <c:manualLayout>
                  <c:x val="-3.8859270590534394E-2"/>
                  <c:y val="-2.03323620761423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24F3-4010-A376-89CB403FA2C4}"/>
                </c:ext>
              </c:extLst>
            </c:dLbl>
            <c:dLbl>
              <c:idx val="5"/>
              <c:layout>
                <c:manualLayout>
                  <c:x val="-3.8859270590534394E-2"/>
                  <c:y val="-2.03323620761422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24F3-4010-A376-89CB403FA2C4}"/>
                </c:ext>
              </c:extLst>
            </c:dLbl>
            <c:dLbl>
              <c:idx val="6"/>
              <c:layout>
                <c:manualLayout>
                  <c:x val="-4.518888396080431E-2"/>
                  <c:y val="-2.54154525951778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24F3-4010-A376-89CB403FA2C4}"/>
                </c:ext>
              </c:extLst>
            </c:dLbl>
            <c:dLbl>
              <c:idx val="7"/>
              <c:layout>
                <c:manualLayout>
                  <c:x val="-4.518888396080431E-2"/>
                  <c:y val="-2.54154525951778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24F3-4010-A376-89CB403FA2C4}"/>
                </c:ext>
              </c:extLst>
            </c:dLbl>
            <c:dLbl>
              <c:idx val="8"/>
              <c:layout>
                <c:manualLayout>
                  <c:x val="-4.518888396080431E-2"/>
                  <c:y val="-1.5249271557106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24F3-4010-A376-89CB403FA2C4}"/>
                </c:ext>
              </c:extLst>
            </c:dLbl>
            <c:dLbl>
              <c:idx val="9"/>
              <c:layout>
                <c:manualLayout>
                  <c:x val="-1.4345869041400465E-2"/>
                  <c:y val="-5.292735052786231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24F3-4010-A376-89CB403FA2C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Sheet3!$B$6:$K$6</c:f>
              <c:numCache>
                <c:formatCode>0%</c:formatCode>
                <c:ptCount val="10"/>
                <c:pt idx="0">
                  <c:v>-0.11290322580645161</c:v>
                </c:pt>
                <c:pt idx="1">
                  <c:v>-0.05</c:v>
                </c:pt>
                <c:pt idx="2">
                  <c:v>2.7272727272727271E-2</c:v>
                </c:pt>
                <c:pt idx="3">
                  <c:v>0.05</c:v>
                </c:pt>
                <c:pt idx="4">
                  <c:v>5.7142857142857141E-2</c:v>
                </c:pt>
                <c:pt idx="5">
                  <c:v>6.6666666666666666E-2</c:v>
                </c:pt>
                <c:pt idx="6">
                  <c:v>0.125</c:v>
                </c:pt>
                <c:pt idx="7">
                  <c:v>0.18</c:v>
                </c:pt>
                <c:pt idx="8">
                  <c:v>0.22857142857142856</c:v>
                </c:pt>
                <c:pt idx="9">
                  <c:v>0.26</c:v>
                </c:pt>
              </c:numCache>
            </c:numRef>
          </c:val>
          <c:smooth val="0"/>
          <c:extLst>
            <c:ext xmlns:c16="http://schemas.microsoft.com/office/drawing/2014/chart" uri="{C3380CC4-5D6E-409C-BE32-E72D297353CC}">
              <c16:uniqueId val="{00000018-24F3-4010-A376-89CB403FA2C4}"/>
            </c:ext>
          </c:extLst>
        </c:ser>
        <c:dLbls>
          <c:showLegendKey val="0"/>
          <c:showVal val="0"/>
          <c:showCatName val="0"/>
          <c:showSerName val="0"/>
          <c:showPercent val="0"/>
          <c:showBubbleSize val="0"/>
        </c:dLbls>
        <c:marker val="1"/>
        <c:smooth val="0"/>
        <c:axId val="89181775"/>
        <c:axId val="89188495"/>
      </c:lineChart>
      <c:catAx>
        <c:axId val="201967070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9673103"/>
        <c:crosses val="autoZero"/>
        <c:auto val="1"/>
        <c:lblAlgn val="ctr"/>
        <c:lblOffset val="100"/>
        <c:noMultiLvlLbl val="0"/>
      </c:catAx>
      <c:valAx>
        <c:axId val="2019673103"/>
        <c:scaling>
          <c:orientation val="minMax"/>
          <c:max val="100000"/>
          <c:min val="0"/>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solidFill>
              <a:schemeClr val="accent3"/>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9670703"/>
        <c:crosses val="autoZero"/>
        <c:crossBetween val="between"/>
        <c:minorUnit val="2000"/>
      </c:valAx>
      <c:valAx>
        <c:axId val="8918849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9181775"/>
        <c:crosses val="max"/>
        <c:crossBetween val="between"/>
      </c:valAx>
      <c:catAx>
        <c:axId val="89181775"/>
        <c:scaling>
          <c:orientation val="minMax"/>
        </c:scaling>
        <c:delete val="1"/>
        <c:axPos val="b"/>
        <c:majorTickMark val="out"/>
        <c:minorTickMark val="none"/>
        <c:tickLblPos val="nextTo"/>
        <c:crossAx val="89188495"/>
        <c:crosses val="autoZero"/>
        <c:auto val="1"/>
        <c:lblAlgn val="ctr"/>
        <c:lblOffset val="100"/>
        <c:noMultiLvlLbl val="0"/>
      </c:cat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751DEEF-44BB-8930-C82F-AA212C27C3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EDD1CF8-9598-0E18-2A59-8F579DF52A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C7CCD3-8464-4A1A-B842-3BD39643D811}" type="datetimeFigureOut">
              <a:rPr kumimoji="1" lang="ja-JP" altLang="en-US" smtClean="0"/>
              <a:t>2025/9/24</a:t>
            </a:fld>
            <a:endParaRPr kumimoji="1" lang="ja-JP" altLang="en-US"/>
          </a:p>
        </p:txBody>
      </p:sp>
      <p:sp>
        <p:nvSpPr>
          <p:cNvPr id="4" name="フッター プレースホルダー 3">
            <a:extLst>
              <a:ext uri="{FF2B5EF4-FFF2-40B4-BE49-F238E27FC236}">
                <a16:creationId xmlns:a16="http://schemas.microsoft.com/office/drawing/2014/main" id="{DB14D739-C404-100B-DBB8-E8E969C8BF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660BF8C-7E41-ED64-B99F-B11F070391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A3FCA-A3AF-49CF-BB15-C3B654B23192}" type="slidenum">
              <a:rPr kumimoji="1" lang="ja-JP" altLang="en-US" smtClean="0"/>
              <a:t>‹#›</a:t>
            </a:fld>
            <a:endParaRPr kumimoji="1" lang="ja-JP" altLang="en-US"/>
          </a:p>
        </p:txBody>
      </p:sp>
    </p:spTree>
    <p:extLst>
      <p:ext uri="{BB962C8B-B14F-4D97-AF65-F5344CB8AC3E}">
        <p14:creationId xmlns:p14="http://schemas.microsoft.com/office/powerpoint/2010/main" val="254523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2C337-F5E2-404C-B60D-4540F6B3FD23}" type="datetimeFigureOut">
              <a:rPr kumimoji="1" lang="ja-JP" altLang="en-US" smtClean="0"/>
              <a:t>2025/9/24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11A36-A0CE-3745-ACF7-69175D282929}" type="slidenum">
              <a:rPr kumimoji="1" lang="ja-JP" altLang="en-US" smtClean="0"/>
              <a:t>‹#›</a:t>
            </a:fld>
            <a:endParaRPr kumimoji="1" lang="ja-JP" altLang="en-US"/>
          </a:p>
        </p:txBody>
      </p:sp>
    </p:spTree>
    <p:extLst>
      <p:ext uri="{BB962C8B-B14F-4D97-AF65-F5344CB8AC3E}">
        <p14:creationId xmlns:p14="http://schemas.microsoft.com/office/powerpoint/2010/main" val="34742584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5A9DB-5E73-3D48-8402-2504192D445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4876336-FBFD-4549-9C0F-4B6CDD1D71F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26D0BD6-5CFA-E24E-9E18-69780A6EE732}"/>
              </a:ext>
            </a:extLst>
          </p:cNvPr>
          <p:cNvSpPr>
            <a:spLocks noGrp="1"/>
          </p:cNvSpPr>
          <p:nvPr>
            <p:ph type="dt" sz="half" idx="10"/>
          </p:nvPr>
        </p:nvSpPr>
        <p:spPr/>
        <p:txBody>
          <a:bodyPr/>
          <a:lstStyle/>
          <a:p>
            <a:fld id="{CA0250F3-4B7E-1640-9D73-97D9E206783E}" type="datetime1">
              <a:rPr kumimoji="1" lang="ja-JP" altLang="en-US" smtClean="0"/>
              <a:t>2025/9/24</a:t>
            </a:fld>
            <a:endParaRPr kumimoji="1" lang="ja-JP" altLang="en-US"/>
          </a:p>
        </p:txBody>
      </p:sp>
      <p:sp>
        <p:nvSpPr>
          <p:cNvPr id="5" name="フッター プレースホルダー 4">
            <a:extLst>
              <a:ext uri="{FF2B5EF4-FFF2-40B4-BE49-F238E27FC236}">
                <a16:creationId xmlns:a16="http://schemas.microsoft.com/office/drawing/2014/main" id="{BF3DE26A-82AF-164A-B489-8A9C153B05FD}"/>
              </a:ext>
            </a:extLst>
          </p:cNvPr>
          <p:cNvSpPr>
            <a:spLocks noGrp="1"/>
          </p:cNvSpPr>
          <p:nvPr>
            <p:ph type="ftr" sz="quarter" idx="11"/>
          </p:nvPr>
        </p:nvSpPr>
        <p:spPr>
          <a:xfrm>
            <a:off x="4038600" y="6356350"/>
            <a:ext cx="4114800" cy="365125"/>
          </a:xfrm>
          <a:prstGeom prst="rect">
            <a:avLst/>
          </a:prstGeom>
        </p:spPr>
        <p:txBody>
          <a:bodyPr/>
          <a:lstStyle/>
          <a:p>
            <a:r>
              <a:rPr kumimoji="1" lang="en" altLang="ja-JP"/>
              <a:t>(C) Recruit □□□□□□□□ Co., Ltd. All rights reserved. </a:t>
            </a:r>
            <a:endParaRPr kumimoji="1" lang="ja-JP" altLang="en-US"/>
          </a:p>
        </p:txBody>
      </p:sp>
      <p:sp>
        <p:nvSpPr>
          <p:cNvPr id="6" name="スライド番号プレースホルダー 5">
            <a:extLst>
              <a:ext uri="{FF2B5EF4-FFF2-40B4-BE49-F238E27FC236}">
                <a16:creationId xmlns:a16="http://schemas.microsoft.com/office/drawing/2014/main" id="{87C25F87-B0C1-254B-99D7-47ECCF2339A4}"/>
              </a:ext>
            </a:extLst>
          </p:cNvPr>
          <p:cNvSpPr>
            <a:spLocks noGrp="1"/>
          </p:cNvSpPr>
          <p:nvPr>
            <p:ph type="sldNum" sz="quarter" idx="12"/>
          </p:nvPr>
        </p:nvSpPr>
        <p:spPr/>
        <p:txBody>
          <a:bodyPr/>
          <a:lstStyle/>
          <a:p>
            <a:fld id="{83F46712-EA2B-EB4A-AE01-1F28CC12EB57}" type="slidenum">
              <a:rPr kumimoji="1" lang="ja-JP" altLang="en-US" smtClean="0"/>
              <a:t>‹#›</a:t>
            </a:fld>
            <a:endParaRPr kumimoji="1" lang="ja-JP" altLang="en-US"/>
          </a:p>
        </p:txBody>
      </p:sp>
      <p:pic>
        <p:nvPicPr>
          <p:cNvPr id="8" name="図 7">
            <a:extLst>
              <a:ext uri="{FF2B5EF4-FFF2-40B4-BE49-F238E27FC236}">
                <a16:creationId xmlns:a16="http://schemas.microsoft.com/office/drawing/2014/main" id="{03C5B10B-A504-1045-8F10-BD424550BAAE}"/>
              </a:ext>
            </a:extLst>
          </p:cNvPr>
          <p:cNvPicPr>
            <a:picLocks noChangeAspect="1"/>
          </p:cNvPicPr>
          <p:nvPr userDrawn="1"/>
        </p:nvPicPr>
        <p:blipFill>
          <a:blip r:embed="rId2"/>
          <a:stretch>
            <a:fillRect/>
          </a:stretch>
        </p:blipFill>
        <p:spPr>
          <a:xfrm>
            <a:off x="-1" y="0"/>
            <a:ext cx="12183035" cy="6858000"/>
          </a:xfrm>
          <a:prstGeom prst="rect">
            <a:avLst/>
          </a:prstGeom>
        </p:spPr>
      </p:pic>
    </p:spTree>
    <p:extLst>
      <p:ext uri="{BB962C8B-B14F-4D97-AF65-F5344CB8AC3E}">
        <p14:creationId xmlns:p14="http://schemas.microsoft.com/office/powerpoint/2010/main" val="196066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1" name="日付プレースホルダー 10">
            <a:extLst>
              <a:ext uri="{FF2B5EF4-FFF2-40B4-BE49-F238E27FC236}">
                <a16:creationId xmlns:a16="http://schemas.microsoft.com/office/drawing/2014/main" id="{B5889FCA-3826-1440-BC1C-2DFB460F1300}"/>
              </a:ext>
            </a:extLst>
          </p:cNvPr>
          <p:cNvSpPr>
            <a:spLocks noGrp="1"/>
          </p:cNvSpPr>
          <p:nvPr>
            <p:ph type="dt" sz="half" idx="14"/>
          </p:nvPr>
        </p:nvSpPr>
        <p:spPr/>
        <p:txBody>
          <a:bodyPr/>
          <a:lstStyle/>
          <a:p>
            <a:fld id="{E0DF67A7-465D-564A-AC48-906443F96BBF}" type="datetime1">
              <a:rPr kumimoji="1" lang="ja-JP" altLang="en-US" smtClean="0"/>
              <a:t>2025/9/24</a:t>
            </a:fld>
            <a:endParaRPr kumimoji="1" lang="ja-JP" altLang="en-US"/>
          </a:p>
        </p:txBody>
      </p:sp>
      <p:sp>
        <p:nvSpPr>
          <p:cNvPr id="12" name="フッター プレースホルダー 11">
            <a:extLst>
              <a:ext uri="{FF2B5EF4-FFF2-40B4-BE49-F238E27FC236}">
                <a16:creationId xmlns:a16="http://schemas.microsoft.com/office/drawing/2014/main" id="{70C304AF-BD6C-DB4B-BC11-2A07322C130F}"/>
              </a:ext>
            </a:extLst>
          </p:cNvPr>
          <p:cNvSpPr>
            <a:spLocks noGrp="1"/>
          </p:cNvSpPr>
          <p:nvPr>
            <p:ph type="ftr" sz="quarter" idx="15"/>
          </p:nvPr>
        </p:nvSpPr>
        <p:spPr>
          <a:xfrm>
            <a:off x="4038600" y="6356350"/>
            <a:ext cx="4114800" cy="365125"/>
          </a:xfrm>
          <a:prstGeom prst="rect">
            <a:avLst/>
          </a:prstGeom>
        </p:spPr>
        <p:txBody>
          <a:bodyPr/>
          <a:lstStyle/>
          <a:p>
            <a:r>
              <a:rPr kumimoji="1" lang="en" altLang="ja-JP"/>
              <a:t>(C) Recruit □□□□□□□□ Co., Ltd. All rights reserved. </a:t>
            </a:r>
            <a:endParaRPr kumimoji="1" lang="ja-JP" altLang="en-US"/>
          </a:p>
        </p:txBody>
      </p:sp>
      <p:sp>
        <p:nvSpPr>
          <p:cNvPr id="13" name="スライド番号プレースホルダー 12">
            <a:extLst>
              <a:ext uri="{FF2B5EF4-FFF2-40B4-BE49-F238E27FC236}">
                <a16:creationId xmlns:a16="http://schemas.microsoft.com/office/drawing/2014/main" id="{F0CFBDA3-B0BB-D44F-BF75-DFF45E2410A6}"/>
              </a:ext>
            </a:extLst>
          </p:cNvPr>
          <p:cNvSpPr>
            <a:spLocks noGrp="1"/>
          </p:cNvSpPr>
          <p:nvPr>
            <p:ph type="sldNum" sz="quarter" idx="16"/>
          </p:nvPr>
        </p:nvSpPr>
        <p:spPr/>
        <p:txBody>
          <a:bodyPr/>
          <a:lstStyle/>
          <a:p>
            <a:fld id="{83F46712-EA2B-EB4A-AE01-1F28CC12EB57}" type="slidenum">
              <a:rPr kumimoji="1" lang="ja-JP" altLang="en-US" smtClean="0"/>
              <a:t>‹#›</a:t>
            </a:fld>
            <a:endParaRPr kumimoji="1" lang="ja-JP" altLang="en-US"/>
          </a:p>
        </p:txBody>
      </p:sp>
      <p:pic>
        <p:nvPicPr>
          <p:cNvPr id="9" name="図 8">
            <a:extLst>
              <a:ext uri="{FF2B5EF4-FFF2-40B4-BE49-F238E27FC236}">
                <a16:creationId xmlns:a16="http://schemas.microsoft.com/office/drawing/2014/main" id="{0B9D5049-3AEE-C840-B5A6-0506907A2615}"/>
              </a:ext>
            </a:extLst>
          </p:cNvPr>
          <p:cNvPicPr>
            <a:picLocks noChangeAspect="1"/>
          </p:cNvPicPr>
          <p:nvPr userDrawn="1"/>
        </p:nvPicPr>
        <p:blipFill>
          <a:blip r:embed="rId2"/>
          <a:stretch>
            <a:fillRect/>
          </a:stretch>
        </p:blipFill>
        <p:spPr>
          <a:xfrm>
            <a:off x="0" y="0"/>
            <a:ext cx="12192000" cy="6863046"/>
          </a:xfrm>
          <a:prstGeom prst="rect">
            <a:avLst/>
          </a:prstGeom>
        </p:spPr>
      </p:pic>
      <p:sp>
        <p:nvSpPr>
          <p:cNvPr id="14" name="Rectangle 2">
            <a:extLst>
              <a:ext uri="{FF2B5EF4-FFF2-40B4-BE49-F238E27FC236}">
                <a16:creationId xmlns:a16="http://schemas.microsoft.com/office/drawing/2014/main" id="{2E8A2AE9-73B9-A347-8A19-7B295D740609}"/>
              </a:ext>
            </a:extLst>
          </p:cNvPr>
          <p:cNvSpPr>
            <a:spLocks noGrp="1" noChangeArrowheads="1"/>
          </p:cNvSpPr>
          <p:nvPr>
            <p:ph type="title"/>
          </p:nvPr>
        </p:nvSpPr>
        <p:spPr bwMode="auto">
          <a:xfrm>
            <a:off x="409574" y="42137"/>
            <a:ext cx="1124454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a:t>
            </a:r>
            <a:r>
              <a:rPr lang="en-US" altLang="ja-JP" dirty="0"/>
              <a:t> </a:t>
            </a:r>
            <a:r>
              <a:rPr lang="ja-JP" altLang="en-US" dirty="0"/>
              <a:t>タイトルの書式設定</a:t>
            </a:r>
          </a:p>
        </p:txBody>
      </p:sp>
      <p:sp>
        <p:nvSpPr>
          <p:cNvPr id="18" name="スライド番号プレースホルダー 5">
            <a:extLst>
              <a:ext uri="{FF2B5EF4-FFF2-40B4-BE49-F238E27FC236}">
                <a16:creationId xmlns:a16="http://schemas.microsoft.com/office/drawing/2014/main" id="{716ADB9A-56CA-0946-8467-31F7D278F253}"/>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ja-JP"/>
            </a:defPPr>
            <a:lvl1pPr marL="0" marR="0" indent="0" algn="r" defTabSz="914400" rtl="0" eaLnBrk="0" fontAlgn="base" latinLnBrk="0" hangingPunct="0">
              <a:lnSpc>
                <a:spcPct val="100000"/>
              </a:lnSpc>
              <a:spcBef>
                <a:spcPct val="0"/>
              </a:spcBef>
              <a:spcAft>
                <a:spcPct val="0"/>
              </a:spcAft>
              <a:buClrTx/>
              <a:buSzTx/>
              <a:buFontTx/>
              <a:buNone/>
              <a:tabLst/>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8E15A860-0855-604E-97AC-97548C69E407}" type="slidenum">
              <a:rPr kumimoji="0" lang="en-US" altLang="ja-JP" sz="1400" smtClean="0">
                <a:solidFill>
                  <a:srgbClr val="34464D"/>
                </a:solidFill>
                <a:latin typeface="Arial" panose="020B0604020202020204" pitchFamily="34" charset="0"/>
                <a:ea typeface="Osaka" charset="-128"/>
              </a:rPr>
              <a:pPr>
                <a:defRPr/>
              </a:pPr>
              <a:t>‹#›</a:t>
            </a:fld>
            <a:endParaRPr kumimoji="0" lang="en-US" altLang="ja-JP" sz="1400" dirty="0">
              <a:solidFill>
                <a:srgbClr val="34464D"/>
              </a:solidFill>
              <a:latin typeface="Arial" panose="020B0604020202020204" pitchFamily="34" charset="0"/>
              <a:ea typeface="Osaka" charset="-128"/>
            </a:endParaRPr>
          </a:p>
          <a:p>
            <a:endParaRPr lang="ja-JP" altLang="en-US" dirty="0"/>
          </a:p>
        </p:txBody>
      </p:sp>
      <p:sp>
        <p:nvSpPr>
          <p:cNvPr id="23" name="テキスト プレースホルダー 20">
            <a:extLst>
              <a:ext uri="{FF2B5EF4-FFF2-40B4-BE49-F238E27FC236}">
                <a16:creationId xmlns:a16="http://schemas.microsoft.com/office/drawing/2014/main" id="{7CCD9539-19C6-CD45-9322-ED0DF6336D35}"/>
              </a:ext>
            </a:extLst>
          </p:cNvPr>
          <p:cNvSpPr>
            <a:spLocks noGrp="1"/>
          </p:cNvSpPr>
          <p:nvPr>
            <p:ph type="body" sz="quarter" idx="17"/>
          </p:nvPr>
        </p:nvSpPr>
        <p:spPr>
          <a:xfrm>
            <a:off x="409573" y="898524"/>
            <a:ext cx="11244543" cy="5197475"/>
          </a:xfrm>
        </p:spPr>
        <p:txBody>
          <a:bodyPr/>
          <a:lstStyle/>
          <a:p>
            <a:r>
              <a:rPr kumimoji="1" lang="ja-JP" altLang="en-US" dirty="0"/>
              <a:t>マスター テキストの書式設定
第 </a:t>
            </a:r>
            <a:r>
              <a:rPr kumimoji="1" lang="en-US" altLang="ja-JP" dirty="0"/>
              <a:t>2 </a:t>
            </a:r>
            <a:r>
              <a:rPr kumimoji="1" lang="ja-JP" altLang="en-US" dirty="0"/>
              <a:t>レベル
第 </a:t>
            </a:r>
            <a:r>
              <a:rPr kumimoji="1" lang="en-US" altLang="ja-JP" dirty="0"/>
              <a:t>3 </a:t>
            </a:r>
            <a:r>
              <a:rPr kumimoji="1" lang="ja-JP" altLang="en-US" dirty="0"/>
              <a:t>レベル
第 </a:t>
            </a:r>
            <a:r>
              <a:rPr kumimoji="1" lang="en-US" altLang="ja-JP" dirty="0"/>
              <a:t>4 </a:t>
            </a:r>
            <a:r>
              <a:rPr kumimoji="1" lang="ja-JP" altLang="en-US" dirty="0"/>
              <a:t>レベル
第 </a:t>
            </a:r>
            <a:r>
              <a:rPr kumimoji="1" lang="en-US" altLang="ja-JP" dirty="0"/>
              <a:t>5 </a:t>
            </a:r>
            <a:r>
              <a:rPr kumimoji="1" lang="ja-JP" altLang="en-US" dirty="0"/>
              <a:t>レベル</a:t>
            </a:r>
          </a:p>
        </p:txBody>
      </p:sp>
    </p:spTree>
    <p:extLst>
      <p:ext uri="{BB962C8B-B14F-4D97-AF65-F5344CB8AC3E}">
        <p14:creationId xmlns:p14="http://schemas.microsoft.com/office/powerpoint/2010/main" val="1602452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セクション見出し">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C17DF3C4-48CE-2A4C-8633-E29AA26FCCDA}"/>
              </a:ext>
            </a:extLst>
          </p:cNvPr>
          <p:cNvGraphicFramePr>
            <a:graphicFrameLocks noChangeAspect="1"/>
          </p:cNvGraphicFramePr>
          <p:nvPr userDrawn="1">
            <p:custDataLst>
              <p:tags r:id="rId1"/>
            </p:custDataLst>
            <p:extLst>
              <p:ext uri="{D42A27DB-BD31-4B8C-83A1-F6EECF244321}">
                <p14:modId xmlns:p14="http://schemas.microsoft.com/office/powerpoint/2010/main" val="7431111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スライド" r:id="rId3" imgW="7772400" imgH="10058400" progId="TCLayout.ActiveDocument.1">
                  <p:embed/>
                </p:oleObj>
              </mc:Choice>
              <mc:Fallback>
                <p:oleObj name="think-cell スライド" r:id="rId3" imgW="7772400" imgH="10058400" progId="TCLayout.ActiveDocument.1">
                  <p:embed/>
                  <p:pic>
                    <p:nvPicPr>
                      <p:cNvPr id="5" name="オブジェクト 4" hidden="1">
                        <a:extLst>
                          <a:ext uri="{FF2B5EF4-FFF2-40B4-BE49-F238E27FC236}">
                            <a16:creationId xmlns:a16="http://schemas.microsoft.com/office/drawing/2014/main" id="{C17DF3C4-48CE-2A4C-8633-E29AA26FCCDA}"/>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タイトル 1"/>
          <p:cNvSpPr>
            <a:spLocks noGrp="1"/>
          </p:cNvSpPr>
          <p:nvPr>
            <p:ph type="title"/>
          </p:nvPr>
        </p:nvSpPr>
        <p:spPr>
          <a:xfrm>
            <a:off x="963084" y="4406903"/>
            <a:ext cx="10363200" cy="1362075"/>
          </a:xfrm>
        </p:spPr>
        <p:txBody>
          <a:bodyPr anchor="t"/>
          <a:lstStyle>
            <a:lvl1pPr algn="l">
              <a:defRPr sz="2000" b="1" cap="all">
                <a:latin typeface="Meiryo UI" panose="020B0604030504040204" pitchFamily="50" charset="-128"/>
                <a:ea typeface="Meiryo UI" panose="020B0604030504040204" pitchFamily="50" charset="-128"/>
                <a:sym typeface="MS UI Gothic" panose="020B0600070205080204" pitchFamily="34" charset="-128"/>
              </a:defRPr>
            </a:lvl1pPr>
          </a:lstStyle>
          <a:p>
            <a:r>
              <a:rPr lang="ja-JP" altLang="en-US"/>
              <a:t>マスター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latin typeface="Meiryo UI" panose="020B0604030504040204" pitchFamily="50" charset="-128"/>
                <a:ea typeface="Meiryo UI" panose="020B0604030504040204" pitchFamily="50" charset="-128"/>
                <a:sym typeface="MS UI Gothic" panose="020B0600070205080204" pitchFamily="34" charset="-128"/>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8"/>
          <p:cNvSpPr>
            <a:spLocks noGrp="1" noChangeArrowheads="1"/>
          </p:cNvSpPr>
          <p:nvPr>
            <p:ph type="sldNum" sz="quarter" idx="10"/>
          </p:nvPr>
        </p:nvSpPr>
        <p:spPr>
          <a:ln/>
        </p:spPr>
        <p:txBody>
          <a:bodyPr/>
          <a:lstStyle>
            <a:lvl1pPr>
              <a:defRPr>
                <a:latin typeface="Meiryo UI" panose="020B0604030504040204" pitchFamily="50" charset="-128"/>
                <a:ea typeface="Meiryo UI" panose="020B0604030504040204" pitchFamily="50" charset="-128"/>
                <a:sym typeface="MS UI Gothic" panose="020B0600070205080204" pitchFamily="34" charset="-128"/>
              </a:defRPr>
            </a:lvl1pPr>
          </a:lstStyle>
          <a:p>
            <a:pPr>
              <a:defRPr/>
            </a:pPr>
            <a:fld id="{CFE70743-B45D-4C2D-9F53-822380FBB922}" type="slidenum">
              <a:rPr lang="en-US" altLang="ja-JP" smtClean="0"/>
              <a:pPr>
                <a:defRPr/>
              </a:pPr>
              <a:t>‹#›</a:t>
            </a:fld>
            <a:endParaRPr lang="en-US" altLang="ja-JP"/>
          </a:p>
        </p:txBody>
      </p:sp>
    </p:spTree>
    <p:extLst>
      <p:ext uri="{BB962C8B-B14F-4D97-AF65-F5344CB8AC3E}">
        <p14:creationId xmlns:p14="http://schemas.microsoft.com/office/powerpoint/2010/main" val="7899182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727197B9-A20C-1D4E-A083-82EAC9248C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ＭＳ ゴシック" panose="020B0609070205080204" pitchFamily="49" charset="-128"/>
                <a:ea typeface="ＭＳ ゴシック" panose="020B0609070205080204" pitchFamily="49" charset="-128"/>
              </a:defRPr>
            </a:lvl1pPr>
          </a:lstStyle>
          <a:p>
            <a:fld id="{E94B6F52-40C8-3E41-AE41-3F40B96165D1}" type="datetime1">
              <a:rPr lang="ja-JP" altLang="en-US" smtClean="0"/>
              <a:pPr/>
              <a:t>2025/9/24</a:t>
            </a:fld>
            <a:endParaRPr lang="ja-JP" altLang="en-US"/>
          </a:p>
        </p:txBody>
      </p:sp>
      <p:sp>
        <p:nvSpPr>
          <p:cNvPr id="5" name="フッター プレースホルダー 4">
            <a:extLst>
              <a:ext uri="{FF2B5EF4-FFF2-40B4-BE49-F238E27FC236}">
                <a16:creationId xmlns:a16="http://schemas.microsoft.com/office/drawing/2014/main" id="{1335FC6F-EE9B-D54D-955A-065D9ADCCB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600">
                <a:solidFill>
                  <a:schemeClr val="tx1">
                    <a:tint val="75000"/>
                  </a:schemeClr>
                </a:solidFill>
                <a:latin typeface="Arial" panose="020B0604020202020204" pitchFamily="34" charset="0"/>
                <a:cs typeface="Arial" panose="020B0604020202020204" pitchFamily="34" charset="0"/>
              </a:defRPr>
            </a:lvl1pPr>
          </a:lstStyle>
          <a:p>
            <a:r>
              <a:rPr lang="en-US" altLang="ja-JP" dirty="0">
                <a:solidFill>
                  <a:srgbClr val="34464D"/>
                </a:solidFill>
                <a:ea typeface="ヒラギノ角ゴ Pro W3" charset="-128"/>
              </a:rPr>
              <a:t>(C) Recruit  Co., Ltd. All rights reserved.</a:t>
            </a:r>
          </a:p>
        </p:txBody>
      </p:sp>
      <p:sp>
        <p:nvSpPr>
          <p:cNvPr id="6" name="スライド番号プレースホルダー 5">
            <a:extLst>
              <a:ext uri="{FF2B5EF4-FFF2-40B4-BE49-F238E27FC236}">
                <a16:creationId xmlns:a16="http://schemas.microsoft.com/office/drawing/2014/main" id="{B9590776-FDD3-B54D-BB43-9BAB3551B6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marL="0" marR="0" indent="0" algn="r" defTabSz="914400" rtl="0" eaLnBrk="0" fontAlgn="base" latinLnBrk="0" hangingPunct="0">
              <a:lnSpc>
                <a:spcPct val="100000"/>
              </a:lnSpc>
              <a:spcBef>
                <a:spcPct val="0"/>
              </a:spcBef>
              <a:spcAft>
                <a:spcPct val="0"/>
              </a:spcAft>
              <a:buClrTx/>
              <a:buSzTx/>
              <a:buFontTx/>
              <a:buNone/>
              <a:tabLst/>
              <a:defRPr sz="1200">
                <a:solidFill>
                  <a:schemeClr val="tx1">
                    <a:tint val="75000"/>
                  </a:schemeClr>
                </a:solidFill>
              </a:defRPr>
            </a:lvl1pPr>
          </a:lstStyle>
          <a:p>
            <a:pPr>
              <a:defRPr/>
            </a:pPr>
            <a:fld id="{8E15A860-0855-604E-97AC-97548C69E407}" type="slidenum">
              <a:rPr kumimoji="0" lang="en-US" altLang="ja-JP" smtClean="0">
                <a:solidFill>
                  <a:srgbClr val="34464D"/>
                </a:solidFill>
                <a:latin typeface="Arial" panose="020B0604020202020204" pitchFamily="34" charset="0"/>
                <a:ea typeface="Osaka" charset="-128"/>
              </a:rPr>
              <a:pPr>
                <a:defRPr/>
              </a:pPr>
              <a:t>‹#›</a:t>
            </a:fld>
            <a:endParaRPr kumimoji="0" lang="en-US" altLang="ja-JP" dirty="0">
              <a:solidFill>
                <a:srgbClr val="34464D"/>
              </a:solidFill>
              <a:latin typeface="Arial" panose="020B0604020202020204" pitchFamily="34" charset="0"/>
              <a:ea typeface="Osaka" charset="-128"/>
            </a:endParaRPr>
          </a:p>
        </p:txBody>
      </p:sp>
      <p:sp>
        <p:nvSpPr>
          <p:cNvPr id="8" name="Rectangle 2">
            <a:extLst>
              <a:ext uri="{FF2B5EF4-FFF2-40B4-BE49-F238E27FC236}">
                <a16:creationId xmlns:a16="http://schemas.microsoft.com/office/drawing/2014/main" id="{56D1582C-B658-0545-BCA9-5D7DB6359D9F}"/>
              </a:ext>
            </a:extLst>
          </p:cNvPr>
          <p:cNvSpPr>
            <a:spLocks noGrp="1" noChangeArrowheads="1"/>
          </p:cNvSpPr>
          <p:nvPr>
            <p:ph type="title"/>
          </p:nvPr>
        </p:nvSpPr>
        <p:spPr bwMode="auto">
          <a:xfrm>
            <a:off x="409574" y="33428"/>
            <a:ext cx="1124454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dirty="0"/>
              <a:t> </a:t>
            </a:r>
            <a:r>
              <a:rPr lang="ja-JP" altLang="en-US"/>
              <a:t>タイトルの書式設定</a:t>
            </a:r>
          </a:p>
        </p:txBody>
      </p:sp>
      <p:sp>
        <p:nvSpPr>
          <p:cNvPr id="9" name="Rectangle 3">
            <a:extLst>
              <a:ext uri="{FF2B5EF4-FFF2-40B4-BE49-F238E27FC236}">
                <a16:creationId xmlns:a16="http://schemas.microsoft.com/office/drawing/2014/main" id="{E90817C8-D341-374A-AFB1-6440C7584BAF}"/>
              </a:ext>
            </a:extLst>
          </p:cNvPr>
          <p:cNvSpPr>
            <a:spLocks noGrp="1" noChangeArrowheads="1"/>
          </p:cNvSpPr>
          <p:nvPr>
            <p:ph type="body" idx="1"/>
          </p:nvPr>
        </p:nvSpPr>
        <p:spPr bwMode="auto">
          <a:xfrm>
            <a:off x="409575" y="898525"/>
            <a:ext cx="11244542"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ja-JP" altLang="en-US" sz="3200" b="0" i="0" u="none" strike="noStrike" kern="0" cap="none" spc="0" normalizeH="0" baseline="0" noProof="0" dirty="0">
                <a:ln>
                  <a:noFill/>
                </a:ln>
                <a:solidFill>
                  <a:srgbClr val="33464D"/>
                </a:solidFill>
                <a:effectLst/>
                <a:uLnTx/>
                <a:uFillTx/>
                <a:latin typeface="Arial"/>
                <a:ea typeface="Osaka"/>
              </a:rPr>
              <a:t>マスタ</a:t>
            </a:r>
            <a:r>
              <a:rPr kumimoji="1" lang="en-US" altLang="ja-JP" sz="3200" b="0" i="0" u="none" strike="noStrike" kern="0" cap="none" spc="0" normalizeH="0" baseline="0" noProof="0" dirty="0">
                <a:ln>
                  <a:noFill/>
                </a:ln>
                <a:solidFill>
                  <a:srgbClr val="33464D"/>
                </a:solidFill>
                <a:effectLst/>
                <a:uLnTx/>
                <a:uFillTx/>
                <a:latin typeface="Arial"/>
                <a:ea typeface="Osaka"/>
              </a:rPr>
              <a:t> </a:t>
            </a:r>
            <a:r>
              <a:rPr kumimoji="1" lang="ja-JP" altLang="en-US" sz="3200" b="0" i="0" u="none" strike="noStrike" kern="0" cap="none" spc="0" normalizeH="0" baseline="0" noProof="0" dirty="0">
                <a:ln>
                  <a:noFill/>
                </a:ln>
                <a:solidFill>
                  <a:srgbClr val="33464D"/>
                </a:solidFill>
                <a:effectLst/>
                <a:uLnTx/>
                <a:uFillTx/>
                <a:latin typeface="Arial"/>
                <a:ea typeface="Osaka"/>
              </a:rPr>
              <a:t>テキストの書式設定</a:t>
            </a:r>
            <a:endParaRPr kumimoji="1" lang="en-US" altLang="ja-JP" sz="3200" b="0" i="0" u="none" strike="noStrike" kern="0" cap="none" spc="0" normalizeH="0" baseline="0" noProof="0" dirty="0">
              <a:ln>
                <a:noFill/>
              </a:ln>
              <a:solidFill>
                <a:srgbClr val="33464D"/>
              </a:solidFill>
              <a:effectLst/>
              <a:uLnTx/>
              <a:uFillTx/>
              <a:latin typeface="Arial"/>
              <a:ea typeface="Osak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1" lang="ja-JP" altLang="en-US" sz="2800" b="0" i="0" u="none" strike="noStrike" kern="0" cap="none" spc="0" normalizeH="0" baseline="0" noProof="0" dirty="0">
                <a:ln>
                  <a:noFill/>
                </a:ln>
                <a:solidFill>
                  <a:srgbClr val="33464D"/>
                </a:solidFill>
                <a:effectLst/>
                <a:uLnTx/>
                <a:uFillTx/>
                <a:latin typeface="Arial"/>
                <a:ea typeface="Osaka"/>
              </a:rPr>
              <a:t>第</a:t>
            </a:r>
            <a:r>
              <a:rPr kumimoji="1" lang="en-US" altLang="ja-JP" sz="2800" b="0" i="0" u="none" strike="noStrike" kern="0" cap="none" spc="0" normalizeH="0" baseline="0" noProof="0" dirty="0">
                <a:ln>
                  <a:noFill/>
                </a:ln>
                <a:solidFill>
                  <a:srgbClr val="33464D"/>
                </a:solidFill>
                <a:effectLst/>
                <a:uLnTx/>
                <a:uFillTx/>
                <a:latin typeface="Arial"/>
                <a:ea typeface="Osaka"/>
              </a:rPr>
              <a:t> 2 </a:t>
            </a:r>
            <a:r>
              <a:rPr kumimoji="1" lang="ja-JP" altLang="en-US" sz="2800" b="0" i="0" u="none" strike="noStrike" kern="0" cap="none" spc="0" normalizeH="0" baseline="0" noProof="0" dirty="0">
                <a:ln>
                  <a:noFill/>
                </a:ln>
                <a:solidFill>
                  <a:srgbClr val="33464D"/>
                </a:solidFill>
                <a:effectLst/>
                <a:uLnTx/>
                <a:uFillTx/>
                <a:latin typeface="Arial"/>
                <a:ea typeface="Osaka"/>
              </a:rPr>
              <a:t>レベル</a:t>
            </a:r>
            <a:endParaRPr kumimoji="1" lang="en-US" altLang="ja-JP" sz="2800" b="0" i="0" u="none" strike="noStrike" kern="0" cap="none" spc="0" normalizeH="0" baseline="0" noProof="0" dirty="0">
              <a:ln>
                <a:noFill/>
              </a:ln>
              <a:solidFill>
                <a:srgbClr val="33464D"/>
              </a:solidFill>
              <a:effectLst/>
              <a:uLnTx/>
              <a:uFillTx/>
              <a:latin typeface="Arial"/>
              <a:ea typeface="Osaka"/>
            </a:endParaRP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1" lang="ja-JP" altLang="en-US" sz="2400" b="0" i="0" u="none" strike="noStrike" kern="0" cap="none" spc="0" normalizeH="0" baseline="0" noProof="0" dirty="0">
                <a:ln>
                  <a:noFill/>
                </a:ln>
                <a:solidFill>
                  <a:srgbClr val="33464D"/>
                </a:solidFill>
                <a:effectLst/>
                <a:uLnTx/>
                <a:uFillTx/>
                <a:latin typeface="Arial"/>
                <a:ea typeface="Osaka"/>
              </a:rPr>
              <a:t>第</a:t>
            </a:r>
            <a:r>
              <a:rPr kumimoji="1" lang="en-US" altLang="ja-JP" sz="2400" b="0" i="0" u="none" strike="noStrike" kern="0" cap="none" spc="0" normalizeH="0" baseline="0" noProof="0" dirty="0">
                <a:ln>
                  <a:noFill/>
                </a:ln>
                <a:solidFill>
                  <a:srgbClr val="33464D"/>
                </a:solidFill>
                <a:effectLst/>
                <a:uLnTx/>
                <a:uFillTx/>
                <a:latin typeface="Arial"/>
                <a:ea typeface="Osaka"/>
              </a:rPr>
              <a:t> 3 </a:t>
            </a:r>
            <a:r>
              <a:rPr kumimoji="1" lang="ja-JP" altLang="en-US" sz="2400" b="0" i="0" u="none" strike="noStrike" kern="0" cap="none" spc="0" normalizeH="0" baseline="0" noProof="0" dirty="0">
                <a:ln>
                  <a:noFill/>
                </a:ln>
                <a:solidFill>
                  <a:srgbClr val="33464D"/>
                </a:solidFill>
                <a:effectLst/>
                <a:uLnTx/>
                <a:uFillTx/>
                <a:latin typeface="Arial"/>
                <a:ea typeface="Osaka"/>
              </a:rPr>
              <a:t>レベル</a:t>
            </a:r>
            <a:endParaRPr kumimoji="1" lang="en-US" altLang="ja-JP" sz="2400" b="0" i="0" u="none" strike="noStrike" kern="0" cap="none" spc="0" normalizeH="0" baseline="0" noProof="0" dirty="0">
              <a:ln>
                <a:noFill/>
              </a:ln>
              <a:solidFill>
                <a:srgbClr val="33464D"/>
              </a:solidFill>
              <a:effectLst/>
              <a:uLnTx/>
              <a:uFillTx/>
              <a:latin typeface="Arial"/>
              <a:ea typeface="Osaka"/>
            </a:endParaRPr>
          </a:p>
          <a:p>
            <a:pPr marL="1600200" marR="0" lvl="3" indent="-228600" algn="l" defTabSz="914400" rtl="0" eaLnBrk="0" fontAlgn="base" latinLnBrk="0" hangingPunct="0">
              <a:lnSpc>
                <a:spcPct val="100000"/>
              </a:lnSpc>
              <a:spcBef>
                <a:spcPct val="20000"/>
              </a:spcBef>
              <a:spcAft>
                <a:spcPct val="0"/>
              </a:spcAft>
              <a:buClrTx/>
              <a:buSzTx/>
              <a:buFontTx/>
              <a:buChar char="–"/>
              <a:tabLst/>
              <a:defRPr/>
            </a:pPr>
            <a:r>
              <a:rPr kumimoji="1" lang="ja-JP" altLang="en-US" sz="2000" b="0" i="0" u="none" strike="noStrike" kern="0" cap="none" spc="0" normalizeH="0" baseline="0" noProof="0" dirty="0">
                <a:ln>
                  <a:noFill/>
                </a:ln>
                <a:solidFill>
                  <a:srgbClr val="33464D"/>
                </a:solidFill>
                <a:effectLst/>
                <a:uLnTx/>
                <a:uFillTx/>
                <a:latin typeface="Arial"/>
                <a:ea typeface="Osaka"/>
              </a:rPr>
              <a:t>第</a:t>
            </a:r>
            <a:r>
              <a:rPr kumimoji="1" lang="en-US" altLang="ja-JP" sz="2000" b="0" i="0" u="none" strike="noStrike" kern="0" cap="none" spc="0" normalizeH="0" baseline="0" noProof="0" dirty="0">
                <a:ln>
                  <a:noFill/>
                </a:ln>
                <a:solidFill>
                  <a:srgbClr val="33464D"/>
                </a:solidFill>
                <a:effectLst/>
                <a:uLnTx/>
                <a:uFillTx/>
                <a:latin typeface="Arial"/>
                <a:ea typeface="Osaka"/>
              </a:rPr>
              <a:t> 4 </a:t>
            </a:r>
            <a:r>
              <a:rPr kumimoji="1" lang="ja-JP" altLang="en-US" sz="2000" b="0" i="0" u="none" strike="noStrike" kern="0" cap="none" spc="0" normalizeH="0" baseline="0" noProof="0" dirty="0">
                <a:ln>
                  <a:noFill/>
                </a:ln>
                <a:solidFill>
                  <a:srgbClr val="33464D"/>
                </a:solidFill>
                <a:effectLst/>
                <a:uLnTx/>
                <a:uFillTx/>
                <a:latin typeface="Arial"/>
                <a:ea typeface="Osaka"/>
              </a:rPr>
              <a:t>レベル</a:t>
            </a:r>
            <a:endParaRPr kumimoji="1" lang="en-US" altLang="ja-JP" sz="2000" b="0" i="0" u="none" strike="noStrike" kern="0" cap="none" spc="0" normalizeH="0" baseline="0" noProof="0" dirty="0">
              <a:ln>
                <a:noFill/>
              </a:ln>
              <a:solidFill>
                <a:srgbClr val="33464D"/>
              </a:solidFill>
              <a:effectLst/>
              <a:uLnTx/>
              <a:uFillTx/>
              <a:latin typeface="Arial"/>
              <a:ea typeface="Osaka"/>
            </a:endParaRPr>
          </a:p>
          <a:p>
            <a:pPr marL="2057400" marR="0" lvl="4" indent="-228600" algn="l" defTabSz="914400" rtl="0" eaLnBrk="0" fontAlgn="base" latinLnBrk="0" hangingPunct="0">
              <a:lnSpc>
                <a:spcPct val="100000"/>
              </a:lnSpc>
              <a:spcBef>
                <a:spcPct val="20000"/>
              </a:spcBef>
              <a:spcAft>
                <a:spcPct val="0"/>
              </a:spcAft>
              <a:buClrTx/>
              <a:buSzTx/>
              <a:buFontTx/>
              <a:buChar char="»"/>
              <a:tabLst/>
              <a:defRPr/>
            </a:pPr>
            <a:r>
              <a:rPr kumimoji="1" lang="ja-JP" altLang="en-US" sz="2000" b="0" i="0" u="none" strike="noStrike" kern="0" cap="none" spc="0" normalizeH="0" baseline="0" noProof="0" dirty="0">
                <a:ln>
                  <a:noFill/>
                </a:ln>
                <a:solidFill>
                  <a:srgbClr val="33464D"/>
                </a:solidFill>
                <a:effectLst/>
                <a:uLnTx/>
                <a:uFillTx/>
                <a:latin typeface="Arial"/>
                <a:ea typeface="Osaka"/>
              </a:rPr>
              <a:t>第</a:t>
            </a:r>
            <a:r>
              <a:rPr kumimoji="1" lang="en-US" altLang="ja-JP" sz="2000" b="0" i="0" u="none" strike="noStrike" kern="0" cap="none" spc="0" normalizeH="0" baseline="0" noProof="0" dirty="0">
                <a:ln>
                  <a:noFill/>
                </a:ln>
                <a:solidFill>
                  <a:srgbClr val="33464D"/>
                </a:solidFill>
                <a:effectLst/>
                <a:uLnTx/>
                <a:uFillTx/>
                <a:latin typeface="Arial"/>
                <a:ea typeface="Osaka"/>
              </a:rPr>
              <a:t> 5 </a:t>
            </a:r>
            <a:r>
              <a:rPr kumimoji="1" lang="ja-JP" altLang="en-US" sz="2000" b="0" i="0" u="none" strike="noStrike" kern="0" cap="none" spc="0" normalizeH="0" baseline="0" noProof="0" dirty="0">
                <a:ln>
                  <a:noFill/>
                </a:ln>
                <a:solidFill>
                  <a:srgbClr val="33464D"/>
                </a:solidFill>
                <a:effectLst/>
                <a:uLnTx/>
                <a:uFillTx/>
                <a:latin typeface="Arial"/>
                <a:ea typeface="Osaka"/>
              </a:rPr>
              <a:t>レベル</a:t>
            </a:r>
          </a:p>
        </p:txBody>
      </p:sp>
    </p:spTree>
    <p:extLst>
      <p:ext uri="{BB962C8B-B14F-4D97-AF65-F5344CB8AC3E}">
        <p14:creationId xmlns:p14="http://schemas.microsoft.com/office/powerpoint/2010/main" val="4270562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ct val="90000"/>
        </a:lnSpc>
        <a:spcBef>
          <a:spcPct val="0"/>
        </a:spcBef>
        <a:buNone/>
        <a:defRPr kumimoji="1" sz="2200" kern="1200">
          <a:solidFill>
            <a:schemeClr val="accent1">
              <a:lumMod val="75000"/>
            </a:schemeClr>
          </a:solidFill>
          <a:latin typeface="ＭＳ ゴシック" panose="020B0609070205080204" pitchFamily="49" charset="-128"/>
          <a:ea typeface="ＭＳ ゴシック" panose="020B0609070205080204" pitchFamily="49" charset="-128"/>
          <a:cs typeface="+mj-cs"/>
        </a:defRPr>
      </a:lvl1pPr>
    </p:titleStyle>
    <p:bodyStyle>
      <a:lvl1pPr marL="342900" marR="0" indent="-342900" algn="l" defTabSz="914400" rtl="0" eaLnBrk="0" fontAlgn="base" latinLnBrk="0" hangingPunct="0">
        <a:lnSpc>
          <a:spcPct val="100000"/>
        </a:lnSpc>
        <a:spcBef>
          <a:spcPct val="20000"/>
        </a:spcBef>
        <a:spcAft>
          <a:spcPct val="0"/>
        </a:spcAft>
        <a:buClrTx/>
        <a:buSzTx/>
        <a:buFontTx/>
        <a:buChar char="•"/>
        <a:tabLst/>
        <a:defRPr kumimoji="1" sz="32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1pPr>
      <a:lvl2pPr marL="742950" marR="0" indent="-285750" algn="l" defTabSz="914400" rtl="0" eaLnBrk="0" fontAlgn="base" latinLnBrk="0" hangingPunct="0">
        <a:lnSpc>
          <a:spcPct val="100000"/>
        </a:lnSpc>
        <a:spcBef>
          <a:spcPct val="20000"/>
        </a:spcBef>
        <a:spcAft>
          <a:spcPct val="0"/>
        </a:spcAft>
        <a:buClrTx/>
        <a:buSzTx/>
        <a:buFontTx/>
        <a:buChar char="–"/>
        <a:tabLst/>
        <a:defRPr kumimoji="1" sz="24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2pPr>
      <a:lvl3pPr marL="1143000" marR="0" indent="-228600" algn="l" defTabSz="914400" rtl="0" eaLnBrk="0" fontAlgn="base" latinLnBrk="0" hangingPunct="0">
        <a:lnSpc>
          <a:spcPct val="100000"/>
        </a:lnSpc>
        <a:spcBef>
          <a:spcPct val="20000"/>
        </a:spcBef>
        <a:spcAft>
          <a:spcPct val="0"/>
        </a:spcAft>
        <a:buClrTx/>
        <a:buSzTx/>
        <a:buFontTx/>
        <a:buChar char="•"/>
        <a:tabLst/>
        <a:defRPr kumimoji="1" sz="20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3pPr>
      <a:lvl4pPr marL="1600200" marR="0" indent="-228600" algn="l" defTabSz="914400" rtl="0" eaLnBrk="0" fontAlgn="base" latinLnBrk="0" hangingPunct="0">
        <a:lnSpc>
          <a:spcPct val="100000"/>
        </a:lnSpc>
        <a:spcBef>
          <a:spcPct val="20000"/>
        </a:spcBef>
        <a:spcAft>
          <a:spcPct val="0"/>
        </a:spcAft>
        <a:buClrTx/>
        <a:buSzTx/>
        <a:buFontTx/>
        <a:buChar char="–"/>
        <a:tabLst/>
        <a:defRPr kumimoji="1" sz="20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4pPr>
      <a:lvl5pPr marL="2057400" marR="0" indent="-228600" algn="l" defTabSz="914400" rtl="0" eaLnBrk="0" fontAlgn="base" latinLnBrk="0" hangingPunct="0">
        <a:lnSpc>
          <a:spcPct val="100000"/>
        </a:lnSpc>
        <a:spcBef>
          <a:spcPct val="20000"/>
        </a:spcBef>
        <a:spcAft>
          <a:spcPct val="0"/>
        </a:spcAft>
        <a:buClrTx/>
        <a:buSzTx/>
        <a:buFontTx/>
        <a:buChar char="»"/>
        <a:tabLst/>
        <a:defRPr kumimoji="1" sz="20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areerpark-agent.jp/column/21245" TargetMode="External"/><Relationship Id="rId2" Type="http://schemas.openxmlformats.org/officeDocument/2006/relationships/hyperlink" Target="https://ryugaku.jasso.go.jp/content/900002345.pdf" TargetMode="External"/><Relationship Id="rId1" Type="http://schemas.openxmlformats.org/officeDocument/2006/relationships/slideLayout" Target="../slideLayouts/slideLayout2.xml"/><Relationship Id="rId4" Type="http://schemas.openxmlformats.org/officeDocument/2006/relationships/hyperlink" Target="https://www.janu.jp/wp/wp-content/uploads/2024/01/d7a7d32447be77fa068a60f260be2c72.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9.svg"/><Relationship Id="rId3" Type="http://schemas.openxmlformats.org/officeDocument/2006/relationships/image" Target="../media/image11.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15.png"/><Relationship Id="rId5" Type="http://schemas.openxmlformats.org/officeDocument/2006/relationships/image" Target="../media/image22.png"/><Relationship Id="rId15" Type="http://schemas.openxmlformats.org/officeDocument/2006/relationships/image" Target="../media/image31.svg"/><Relationship Id="rId10" Type="http://schemas.openxmlformats.org/officeDocument/2006/relationships/image" Target="../media/image27.svg"/><Relationship Id="rId4" Type="http://schemas.openxmlformats.org/officeDocument/2006/relationships/image" Target="../media/image12.svg"/><Relationship Id="rId9" Type="http://schemas.openxmlformats.org/officeDocument/2006/relationships/image" Target="../media/image26.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hyperlink" Target="https://www.iss-ryugakulife.com/useful/2138.html" TargetMode="External"/><Relationship Id="rId3" Type="http://schemas.openxmlformats.org/officeDocument/2006/relationships/image" Target="../media/image22.png"/><Relationship Id="rId21"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2.svg"/><Relationship Id="rId2" Type="http://schemas.openxmlformats.org/officeDocument/2006/relationships/image" Target="../media/image15.png"/><Relationship Id="rId16" Type="http://schemas.openxmlformats.org/officeDocument/2006/relationships/image" Target="../media/image24.png"/><Relationship Id="rId20"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0.png"/><Relationship Id="rId10" Type="http://schemas.openxmlformats.org/officeDocument/2006/relationships/image" Target="../media/image37.svg"/><Relationship Id="rId19" Type="http://schemas.openxmlformats.org/officeDocument/2006/relationships/image" Target="../media/image43.png"/><Relationship Id="rId4" Type="http://schemas.openxmlformats.org/officeDocument/2006/relationships/image" Target="../media/image23.svg"/><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5.png"/><Relationship Id="rId3" Type="http://schemas.openxmlformats.org/officeDocument/2006/relationships/image" Target="../media/image47.png"/><Relationship Id="rId7" Type="http://schemas.openxmlformats.org/officeDocument/2006/relationships/image" Target="../media/image12.svg"/><Relationship Id="rId12" Type="http://schemas.openxmlformats.org/officeDocument/2006/relationships/image" Target="../media/image53.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49.svg"/><Relationship Id="rId10" Type="http://schemas.openxmlformats.org/officeDocument/2006/relationships/image" Target="../media/image52.svg"/><Relationship Id="rId4" Type="http://schemas.openxmlformats.org/officeDocument/2006/relationships/image" Target="../media/image48.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chusho.meti.go.jp/pamflet/hakusyo/2024/chusho/b1_3_8.html" TargetMode="External"/><Relationship Id="rId7" Type="http://schemas.openxmlformats.org/officeDocument/2006/relationships/chart" Target="../charts/chart1.xml"/><Relationship Id="rId2" Type="http://schemas.openxmlformats.org/officeDocument/2006/relationships/hyperlink" Target="https://www.chusho.meti.go.jp/koukai/chousa/chu_kigyocnt/2023/231213chukigyocnt.html?utm_source=chatgpt.com" TargetMode="External"/><Relationship Id="rId1" Type="http://schemas.openxmlformats.org/officeDocument/2006/relationships/slideLayout" Target="../slideLayouts/slideLayout2.xml"/><Relationship Id="rId6" Type="http://schemas.openxmlformats.org/officeDocument/2006/relationships/hyperlink" Target="https://www.tokyo-kosha.or.jp/TTC/" TargetMode="External"/><Relationship Id="rId5" Type="http://schemas.openxmlformats.org/officeDocument/2006/relationships/hyperlink" Target="https://www.meti.go.jp/main/yosangaisan/fy2022/pr/ip/chuki_15.pdf" TargetMode="External"/><Relationship Id="rId10" Type="http://schemas.openxmlformats.org/officeDocument/2006/relationships/image" Target="../media/image18.png"/><Relationship Id="rId4" Type="http://schemas.openxmlformats.org/officeDocument/2006/relationships/hyperlink" Target="https://www.jetro.go.jp/ext_images/_News/releases/2025/4657b6a03c5698e1/survey_rev.pdf" TargetMode="Externa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ryugaku.jasso.go.jp/content/900002345.pdf" TargetMode="External"/><Relationship Id="rId4" Type="http://schemas.openxmlformats.org/officeDocument/2006/relationships/hyperlink" Target="https://www.jaos.or.jp/wp-content/uploads/2025/05/2025JAOS%E7%95%99%E5%AD%A6%E7%94%9F%E7%B5%B1%E8%A8%88%E8%AA%BF%E6%9F%BB_2024_250616.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2">
            <a:extLst>
              <a:ext uri="{FF2B5EF4-FFF2-40B4-BE49-F238E27FC236}">
                <a16:creationId xmlns:a16="http://schemas.microsoft.com/office/drawing/2014/main" id="{25585D75-63E3-A248-9DB0-5D45BB0D1A66}"/>
              </a:ext>
            </a:extLst>
          </p:cNvPr>
          <p:cNvSpPr txBox="1">
            <a:spLocks noChangeArrowheads="1"/>
          </p:cNvSpPr>
          <p:nvPr/>
        </p:nvSpPr>
        <p:spPr bwMode="auto">
          <a:xfrm>
            <a:off x="4279900" y="3662736"/>
            <a:ext cx="363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rgbClr val="33464D"/>
                </a:solidFill>
                <a:latin typeface="Arial" panose="020B0604020202020204" pitchFamily="34" charset="0"/>
                <a:ea typeface="Osaka" panose="020B0600000000000000" pitchFamily="34" charset="-128"/>
              </a:defRPr>
            </a:lvl1pPr>
            <a:lvl2pPr marL="742950" indent="-285750">
              <a:spcBef>
                <a:spcPct val="20000"/>
              </a:spcBef>
              <a:buChar char="–"/>
              <a:defRPr kumimoji="1" sz="2800">
                <a:solidFill>
                  <a:srgbClr val="33464D"/>
                </a:solidFill>
                <a:latin typeface="Arial" panose="020B0604020202020204" pitchFamily="34" charset="0"/>
                <a:ea typeface="Osaka" panose="020B0600000000000000" pitchFamily="34" charset="-128"/>
              </a:defRPr>
            </a:lvl2pPr>
            <a:lvl3pPr marL="1143000" indent="-228600">
              <a:spcBef>
                <a:spcPct val="20000"/>
              </a:spcBef>
              <a:buChar char="•"/>
              <a:defRPr kumimoji="1" sz="2400">
                <a:solidFill>
                  <a:srgbClr val="33464D"/>
                </a:solidFill>
                <a:latin typeface="Arial" panose="020B0604020202020204" pitchFamily="34" charset="0"/>
                <a:ea typeface="Osaka" panose="020B0600000000000000" pitchFamily="34" charset="-128"/>
              </a:defRPr>
            </a:lvl3pPr>
            <a:lvl4pPr marL="1600200" indent="-228600">
              <a:spcBef>
                <a:spcPct val="20000"/>
              </a:spcBef>
              <a:buChar char="–"/>
              <a:defRPr kumimoji="1" sz="2000">
                <a:solidFill>
                  <a:srgbClr val="33464D"/>
                </a:solidFill>
                <a:latin typeface="Arial" panose="020B0604020202020204" pitchFamily="34" charset="0"/>
                <a:ea typeface="Osaka" panose="020B0600000000000000" pitchFamily="34" charset="-128"/>
              </a:defRPr>
            </a:lvl4pPr>
            <a:lvl5pPr marL="2057400" indent="-228600">
              <a:spcBef>
                <a:spcPct val="20000"/>
              </a:spcBef>
              <a:buChar char="»"/>
              <a:defRPr kumimoji="1" sz="2000">
                <a:solidFill>
                  <a:srgbClr val="33464D"/>
                </a:solidFill>
                <a:latin typeface="Arial" panose="020B0604020202020204" pitchFamily="34" charset="0"/>
                <a:ea typeface="Osaka" panose="020B0600000000000000" pitchFamily="34" charset="-128"/>
              </a:defRPr>
            </a:lvl5pPr>
            <a:lvl6pPr marL="25146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6pPr>
            <a:lvl7pPr marL="29718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7pPr>
            <a:lvl8pPr marL="34290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8pPr>
            <a:lvl9pPr marL="38862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9pPr>
          </a:lstStyle>
          <a:p>
            <a:pPr algn="ctr" eaLnBrk="1" hangingPunct="1">
              <a:spcBef>
                <a:spcPct val="0"/>
              </a:spcBef>
              <a:buFontTx/>
              <a:buNone/>
            </a:pPr>
            <a:r>
              <a:rPr lang="ja-JP" altLang="en-US" sz="1600" dirty="0">
                <a:latin typeface="Meiryo UI" panose="020B0604030504040204" pitchFamily="50" charset="-128"/>
                <a:ea typeface="Meiryo UI" panose="020B0604030504040204" pitchFamily="50" charset="-128"/>
              </a:rPr>
              <a:t>チーム</a:t>
            </a:r>
            <a:r>
              <a:rPr lang="en-US" altLang="ja-JP" sz="1600" dirty="0">
                <a:latin typeface="Meiryo UI" panose="020B0604030504040204" pitchFamily="50" charset="-128"/>
                <a:ea typeface="Meiryo UI" panose="020B0604030504040204" pitchFamily="50" charset="-128"/>
              </a:rPr>
              <a:t>Ring07</a:t>
            </a:r>
          </a:p>
        </p:txBody>
      </p:sp>
      <p:sp>
        <p:nvSpPr>
          <p:cNvPr id="5" name="テキスト ボックス 3">
            <a:extLst>
              <a:ext uri="{FF2B5EF4-FFF2-40B4-BE49-F238E27FC236}">
                <a16:creationId xmlns:a16="http://schemas.microsoft.com/office/drawing/2014/main" id="{67B9DCFA-E61A-FD4E-B45C-230337E262A2}"/>
              </a:ext>
            </a:extLst>
          </p:cNvPr>
          <p:cNvSpPr txBox="1">
            <a:spLocks noChangeArrowheads="1"/>
          </p:cNvSpPr>
          <p:nvPr/>
        </p:nvSpPr>
        <p:spPr bwMode="auto">
          <a:xfrm>
            <a:off x="8257428" y="6311060"/>
            <a:ext cx="363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rgbClr val="33464D"/>
                </a:solidFill>
                <a:latin typeface="Arial" panose="020B0604020202020204" pitchFamily="34" charset="0"/>
                <a:ea typeface="Osaka" panose="020B0600000000000000" pitchFamily="34" charset="-128"/>
              </a:defRPr>
            </a:lvl1pPr>
            <a:lvl2pPr marL="742950" indent="-285750">
              <a:spcBef>
                <a:spcPct val="20000"/>
              </a:spcBef>
              <a:buChar char="–"/>
              <a:defRPr kumimoji="1" sz="2800">
                <a:solidFill>
                  <a:srgbClr val="33464D"/>
                </a:solidFill>
                <a:latin typeface="Arial" panose="020B0604020202020204" pitchFamily="34" charset="0"/>
                <a:ea typeface="Osaka" panose="020B0600000000000000" pitchFamily="34" charset="-128"/>
              </a:defRPr>
            </a:lvl2pPr>
            <a:lvl3pPr marL="1143000" indent="-228600">
              <a:spcBef>
                <a:spcPct val="20000"/>
              </a:spcBef>
              <a:buChar char="•"/>
              <a:defRPr kumimoji="1" sz="2400">
                <a:solidFill>
                  <a:srgbClr val="33464D"/>
                </a:solidFill>
                <a:latin typeface="Arial" panose="020B0604020202020204" pitchFamily="34" charset="0"/>
                <a:ea typeface="Osaka" panose="020B0600000000000000" pitchFamily="34" charset="-128"/>
              </a:defRPr>
            </a:lvl3pPr>
            <a:lvl4pPr marL="1600200" indent="-228600">
              <a:spcBef>
                <a:spcPct val="20000"/>
              </a:spcBef>
              <a:buChar char="–"/>
              <a:defRPr kumimoji="1" sz="2000">
                <a:solidFill>
                  <a:srgbClr val="33464D"/>
                </a:solidFill>
                <a:latin typeface="Arial" panose="020B0604020202020204" pitchFamily="34" charset="0"/>
                <a:ea typeface="Osaka" panose="020B0600000000000000" pitchFamily="34" charset="-128"/>
              </a:defRPr>
            </a:lvl4pPr>
            <a:lvl5pPr marL="2057400" indent="-228600">
              <a:spcBef>
                <a:spcPct val="20000"/>
              </a:spcBef>
              <a:buChar char="»"/>
              <a:defRPr kumimoji="1" sz="2000">
                <a:solidFill>
                  <a:srgbClr val="33464D"/>
                </a:solidFill>
                <a:latin typeface="Arial" panose="020B0604020202020204" pitchFamily="34" charset="0"/>
                <a:ea typeface="Osaka" panose="020B0600000000000000" pitchFamily="34" charset="-128"/>
              </a:defRPr>
            </a:lvl5pPr>
            <a:lvl6pPr marL="25146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6pPr>
            <a:lvl7pPr marL="29718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7pPr>
            <a:lvl8pPr marL="34290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8pPr>
            <a:lvl9pPr marL="38862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9pPr>
          </a:lstStyle>
          <a:p>
            <a:pPr algn="r" eaLnBrk="1" hangingPunct="1">
              <a:spcBef>
                <a:spcPct val="0"/>
              </a:spcBef>
              <a:buFontTx/>
              <a:buNone/>
            </a:pPr>
            <a:r>
              <a:rPr lang="en-US" altLang="ja-JP" sz="1600" dirty="0">
                <a:latin typeface="Meiryo UI" panose="020B0604030504040204" pitchFamily="50" charset="-128"/>
                <a:ea typeface="Meiryo UI" panose="020B0604030504040204" pitchFamily="50" charset="-128"/>
              </a:rPr>
              <a:t>2025</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9</a:t>
            </a:r>
            <a:r>
              <a:rPr lang="ja-JP" altLang="en-US" sz="1600" dirty="0">
                <a:latin typeface="Meiryo UI" panose="020B0604030504040204" pitchFamily="50" charset="-128"/>
                <a:ea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rPr>
              <a:t>24</a:t>
            </a:r>
            <a:r>
              <a:rPr lang="ja-JP" altLang="en-US" sz="1600" dirty="0">
                <a:latin typeface="Meiryo UI" panose="020B0604030504040204" pitchFamily="50" charset="-128"/>
                <a:ea typeface="Meiryo UI" panose="020B0604030504040204" pitchFamily="50" charset="-128"/>
              </a:rPr>
              <a:t>日</a:t>
            </a:r>
            <a:endParaRPr lang="en-US" altLang="ja-JP" sz="1600" dirty="0">
              <a:latin typeface="Meiryo UI" panose="020B0604030504040204" pitchFamily="50" charset="-128"/>
              <a:ea typeface="Meiryo UI" panose="020B0604030504040204" pitchFamily="50" charset="-128"/>
            </a:endParaRPr>
          </a:p>
        </p:txBody>
      </p:sp>
      <p:sp>
        <p:nvSpPr>
          <p:cNvPr id="10" name="タイトル 1">
            <a:extLst>
              <a:ext uri="{FF2B5EF4-FFF2-40B4-BE49-F238E27FC236}">
                <a16:creationId xmlns:a16="http://schemas.microsoft.com/office/drawing/2014/main" id="{25F5808E-880B-1E4B-95F0-6E5926A1492B}"/>
              </a:ext>
            </a:extLst>
          </p:cNvPr>
          <p:cNvSpPr>
            <a:spLocks noGrp="1"/>
          </p:cNvSpPr>
          <p:nvPr>
            <p:ph type="ctrTitle"/>
          </p:nvPr>
        </p:nvSpPr>
        <p:spPr>
          <a:xfrm>
            <a:off x="2160494" y="1769394"/>
            <a:ext cx="7871012" cy="1617195"/>
          </a:xfrm>
        </p:spPr>
        <p:txBody>
          <a:bodyPr anchor="t">
            <a:normAutofit/>
          </a:bodyPr>
          <a:lstStyle/>
          <a:p>
            <a:r>
              <a:rPr lang="ja-JP" altLang="en-US" sz="2400" dirty="0">
                <a:latin typeface="Meiryo UI" panose="020B0604030504040204" pitchFamily="50" charset="-128"/>
                <a:ea typeface="Meiryo UI" panose="020B0604030504040204" pitchFamily="50" charset="-128"/>
              </a:rPr>
              <a:t>日本人留学生を通じた</a:t>
            </a:r>
            <a:br>
              <a:rPr lang="en-US" altLang="ja-JP" sz="2400" dirty="0">
                <a:latin typeface="Meiryo UI" panose="020B0604030504040204" pitchFamily="50" charset="-128"/>
                <a:ea typeface="Meiryo UI" panose="020B0604030504040204" pitchFamily="50" charset="-128"/>
              </a:rPr>
            </a:br>
            <a:r>
              <a:rPr lang="ja-JP" altLang="en-US" sz="2400" dirty="0">
                <a:latin typeface="Meiryo UI" panose="020B0604030504040204" pitchFamily="50" charset="-128"/>
                <a:ea typeface="Meiryo UI" panose="020B0604030504040204" pitchFamily="50" charset="-128"/>
              </a:rPr>
              <a:t>中小企業の海外進出を促進するサービス「</a:t>
            </a:r>
            <a:r>
              <a:rPr lang="en-US" altLang="ja-JP" sz="2400" dirty="0" err="1">
                <a:latin typeface="Meiryo UI" panose="020B0604030504040204" pitchFamily="50" charset="-128"/>
                <a:ea typeface="Meiryo UI" panose="020B0604030504040204" pitchFamily="50" charset="-128"/>
              </a:rPr>
              <a:t>BlueTry</a:t>
            </a:r>
            <a:r>
              <a:rPr lang="ja-JP" altLang="en-US" sz="2400" dirty="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DDA36884-329D-C14B-873F-22234843EEDB}"/>
              </a:ext>
            </a:extLst>
          </p:cNvPr>
          <p:cNvSpPr>
            <a:spLocks noGrp="1"/>
          </p:cNvSpPr>
          <p:nvPr>
            <p:ph type="ftr" sz="quarter" idx="11"/>
          </p:nvPr>
        </p:nvSpPr>
        <p:spPr/>
        <p:txBody>
          <a:bodyPr/>
          <a:lstStyle/>
          <a:p>
            <a:r>
              <a:rPr kumimoji="1" lang="en" altLang="ja-JP" dirty="0"/>
              <a:t>(C) Recruit Co., Ltd. All rights reserved. </a:t>
            </a:r>
            <a:endParaRPr kumimoji="1" lang="ja-JP" altLang="en-US" dirty="0"/>
          </a:p>
        </p:txBody>
      </p:sp>
    </p:spTree>
    <p:extLst>
      <p:ext uri="{BB962C8B-B14F-4D97-AF65-F5344CB8AC3E}">
        <p14:creationId xmlns:p14="http://schemas.microsoft.com/office/powerpoint/2010/main" val="640142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A3711-D8E5-833E-FAF1-FBF0D066351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220E10-C488-7A06-88BE-06E12DF68776}"/>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留学中の課題</a:t>
            </a:r>
          </a:p>
        </p:txBody>
      </p:sp>
      <p:sp>
        <p:nvSpPr>
          <p:cNvPr id="4" name="フッター プレースホルダー 3">
            <a:extLst>
              <a:ext uri="{FF2B5EF4-FFF2-40B4-BE49-F238E27FC236}">
                <a16:creationId xmlns:a16="http://schemas.microsoft.com/office/drawing/2014/main" id="{CC0D0BA5-1576-087F-1111-006CD4D61B76}"/>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67B563A5-5075-D00A-84D6-970314A76BC2}"/>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留学中の一般的な課題としては、</a:t>
            </a:r>
            <a:r>
              <a:rPr lang="ja-JP" altLang="en-US" b="1" dirty="0">
                <a:solidFill>
                  <a:schemeClr val="tx1">
                    <a:lumMod val="65000"/>
                    <a:lumOff val="35000"/>
                  </a:schemeClr>
                </a:solidFill>
                <a:latin typeface="Meiryo UI"/>
                <a:ea typeface="Meiryo UI"/>
                <a:cs typeface="Hiragino Kaku Gothic Pro W3" charset="-128"/>
              </a:rPr>
              <a:t>金銭的な問題</a:t>
            </a:r>
            <a:r>
              <a:rPr lang="ja-JP" altLang="en-US" dirty="0">
                <a:solidFill>
                  <a:schemeClr val="tx1">
                    <a:lumMod val="65000"/>
                    <a:lumOff val="35000"/>
                  </a:schemeClr>
                </a:solidFill>
                <a:latin typeface="Meiryo UI"/>
                <a:ea typeface="Meiryo UI"/>
                <a:cs typeface="Hiragino Kaku Gothic Pro W3" charset="-128"/>
              </a:rPr>
              <a:t>、</a:t>
            </a:r>
            <a:r>
              <a:rPr lang="ja-JP" altLang="en-US" b="1" dirty="0">
                <a:solidFill>
                  <a:schemeClr val="tx1">
                    <a:lumMod val="65000"/>
                    <a:lumOff val="35000"/>
                  </a:schemeClr>
                </a:solidFill>
                <a:latin typeface="Meiryo UI"/>
                <a:ea typeface="Meiryo UI"/>
                <a:cs typeface="Hiragino Kaku Gothic Pro W3" charset="-128"/>
              </a:rPr>
              <a:t>就職活動における悩み</a:t>
            </a:r>
            <a:r>
              <a:rPr lang="ja-JP" altLang="en-US" dirty="0">
                <a:solidFill>
                  <a:schemeClr val="tx1">
                    <a:lumMod val="65000"/>
                    <a:lumOff val="35000"/>
                  </a:schemeClr>
                </a:solidFill>
                <a:latin typeface="Meiryo UI"/>
                <a:ea typeface="Meiryo UI"/>
                <a:cs typeface="Hiragino Kaku Gothic Pro W3" charset="-128"/>
              </a:rPr>
              <a:t>、さらに</a:t>
            </a:r>
            <a:r>
              <a:rPr lang="ja-JP" altLang="en-US" b="1" dirty="0">
                <a:solidFill>
                  <a:schemeClr val="tx1">
                    <a:lumMod val="65000"/>
                    <a:lumOff val="35000"/>
                  </a:schemeClr>
                </a:solidFill>
                <a:latin typeface="Meiryo UI"/>
                <a:ea typeface="Meiryo UI"/>
                <a:cs typeface="Hiragino Kaku Gothic Pro W3" charset="-128"/>
              </a:rPr>
              <a:t>精神的な孤立や不安</a:t>
            </a:r>
            <a:r>
              <a:rPr lang="ja-JP" altLang="en-US" dirty="0">
                <a:solidFill>
                  <a:schemeClr val="tx1">
                    <a:lumMod val="65000"/>
                    <a:lumOff val="35000"/>
                  </a:schemeClr>
                </a:solidFill>
                <a:latin typeface="Meiryo UI"/>
                <a:ea typeface="Meiryo UI"/>
                <a:cs typeface="Hiragino Kaku Gothic Pro W3" charset="-128"/>
              </a:rPr>
              <a:t>といったことがある。</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留学生の生の声からも実際に金銭面と就活面の課題が確認でき、その解決に大きな価値があると判断した。</a:t>
            </a:r>
            <a:endParaRPr lang="en-US" altLang="ja-JP" dirty="0">
              <a:solidFill>
                <a:schemeClr val="tx1">
                  <a:lumMod val="65000"/>
                  <a:lumOff val="35000"/>
                </a:schemeClr>
              </a:solidFill>
              <a:latin typeface="Meiryo UI"/>
              <a:ea typeface="Meiryo UI"/>
              <a:cs typeface="Hiragino Kaku Gothic Pro W3" charset="-128"/>
            </a:endParaRPr>
          </a:p>
        </p:txBody>
      </p:sp>
      <p:grpSp>
        <p:nvGrpSpPr>
          <p:cNvPr id="29" name="グループ化 28">
            <a:extLst>
              <a:ext uri="{FF2B5EF4-FFF2-40B4-BE49-F238E27FC236}">
                <a16:creationId xmlns:a16="http://schemas.microsoft.com/office/drawing/2014/main" id="{12989F0A-473E-2EB9-851A-5313B7075851}"/>
              </a:ext>
            </a:extLst>
          </p:cNvPr>
          <p:cNvGrpSpPr/>
          <p:nvPr/>
        </p:nvGrpSpPr>
        <p:grpSpPr>
          <a:xfrm>
            <a:off x="1834660" y="5393332"/>
            <a:ext cx="3168281" cy="1068742"/>
            <a:chOff x="1279583" y="5393332"/>
            <a:chExt cx="3168281" cy="1068742"/>
          </a:xfrm>
        </p:grpSpPr>
        <p:sp>
          <p:nvSpPr>
            <p:cNvPr id="5" name="正方形/長方形 4">
              <a:extLst>
                <a:ext uri="{FF2B5EF4-FFF2-40B4-BE49-F238E27FC236}">
                  <a16:creationId xmlns:a16="http://schemas.microsoft.com/office/drawing/2014/main" id="{5008F3E5-5713-E240-F5D3-748CB990D6FE}"/>
                </a:ext>
              </a:extLst>
            </p:cNvPr>
            <p:cNvSpPr/>
            <p:nvPr/>
          </p:nvSpPr>
          <p:spPr>
            <a:xfrm>
              <a:off x="1279583" y="5393332"/>
              <a:ext cx="3168281" cy="246630"/>
            </a:xfrm>
            <a:prstGeom prst="rect">
              <a:avLst/>
            </a:prstGeom>
            <a:solidFill>
              <a:srgbClr val="262699"/>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ja-JP" altLang="en-US" sz="1400" b="1" dirty="0">
                  <a:latin typeface="Meiryo UI" panose="020B0604030504040204" pitchFamily="50" charset="-128"/>
                  <a:ea typeface="Meiryo UI" panose="020B0604030504040204" pitchFamily="50" charset="-128"/>
                </a:rPr>
                <a:t>精神的な孤立や不安</a:t>
              </a:r>
              <a:endParaRPr lang="ja-JP" altLang="en-US" sz="1400" b="1" dirty="0">
                <a:solidFill>
                  <a:schemeClr val="lt1"/>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E321D27-BBCA-4B03-3E64-F8A3C5616F78}"/>
                </a:ext>
              </a:extLst>
            </p:cNvPr>
            <p:cNvSpPr/>
            <p:nvPr/>
          </p:nvSpPr>
          <p:spPr>
            <a:xfrm>
              <a:off x="1279583" y="5639962"/>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留学生の多く（</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約</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rPr>
                <a:t>70%</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人間関係</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や</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カルチャーショック</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、進路変更の悩みから</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不安</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を抱えることがあるという調査結果がある。</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rPr>
                <a:t> *3</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nvGrpSpPr>
          <p:cNvPr id="28" name="グループ化 27">
            <a:extLst>
              <a:ext uri="{FF2B5EF4-FFF2-40B4-BE49-F238E27FC236}">
                <a16:creationId xmlns:a16="http://schemas.microsoft.com/office/drawing/2014/main" id="{70760710-C9DE-E0CC-43BA-B501987C7101}"/>
              </a:ext>
            </a:extLst>
          </p:cNvPr>
          <p:cNvGrpSpPr/>
          <p:nvPr/>
        </p:nvGrpSpPr>
        <p:grpSpPr>
          <a:xfrm>
            <a:off x="1834660" y="3755188"/>
            <a:ext cx="3168281" cy="1068742"/>
            <a:chOff x="1805000" y="3755188"/>
            <a:chExt cx="3168281" cy="1068742"/>
          </a:xfrm>
        </p:grpSpPr>
        <p:sp>
          <p:nvSpPr>
            <p:cNvPr id="7" name="正方形/長方形 6">
              <a:extLst>
                <a:ext uri="{FF2B5EF4-FFF2-40B4-BE49-F238E27FC236}">
                  <a16:creationId xmlns:a16="http://schemas.microsoft.com/office/drawing/2014/main" id="{9A14777A-AD54-4E70-BC89-D24F929C4A5B}"/>
                </a:ext>
              </a:extLst>
            </p:cNvPr>
            <p:cNvSpPr/>
            <p:nvPr/>
          </p:nvSpPr>
          <p:spPr>
            <a:xfrm>
              <a:off x="1805000" y="3755188"/>
              <a:ext cx="3168281" cy="246630"/>
            </a:xfrm>
            <a:prstGeom prst="rect">
              <a:avLst/>
            </a:prstGeom>
            <a:solidFill>
              <a:srgbClr val="262699"/>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ja-JP" altLang="en-US" sz="1400" b="1" dirty="0">
                  <a:latin typeface="Meiryo UI" panose="020B0604030504040204" pitchFamily="50" charset="-128"/>
                  <a:ea typeface="Meiryo UI" panose="020B0604030504040204" pitchFamily="50" charset="-128"/>
                </a:rPr>
                <a:t>就職活動における悩み</a:t>
              </a:r>
            </a:p>
          </p:txBody>
        </p:sp>
        <p:sp>
          <p:nvSpPr>
            <p:cNvPr id="8" name="正方形/長方形 7">
              <a:extLst>
                <a:ext uri="{FF2B5EF4-FFF2-40B4-BE49-F238E27FC236}">
                  <a16:creationId xmlns:a16="http://schemas.microsoft.com/office/drawing/2014/main" id="{CBD2DDDC-7295-A78E-F650-8829C12A3429}"/>
                </a:ext>
              </a:extLst>
            </p:cNvPr>
            <p:cNvSpPr/>
            <p:nvPr/>
          </p:nvSpPr>
          <p:spPr>
            <a:xfrm>
              <a:off x="1805000" y="4001818"/>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留学経験は就職活動で有利になるとは限らず、</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目的無く留学した</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場合や経験を語れない場合、</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企業</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から</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評価されない</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可能性はある。</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rPr>
                <a:t> *2</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nvGrpSpPr>
          <p:cNvPr id="27" name="グループ化 26">
            <a:extLst>
              <a:ext uri="{FF2B5EF4-FFF2-40B4-BE49-F238E27FC236}">
                <a16:creationId xmlns:a16="http://schemas.microsoft.com/office/drawing/2014/main" id="{FC0D972E-89FF-3EBA-6AD5-C3D1BF33607A}"/>
              </a:ext>
            </a:extLst>
          </p:cNvPr>
          <p:cNvGrpSpPr/>
          <p:nvPr/>
        </p:nvGrpSpPr>
        <p:grpSpPr>
          <a:xfrm>
            <a:off x="1834660" y="2117044"/>
            <a:ext cx="3168281" cy="1068742"/>
            <a:chOff x="2389737" y="2117044"/>
            <a:chExt cx="3168281" cy="1068742"/>
          </a:xfrm>
        </p:grpSpPr>
        <p:sp>
          <p:nvSpPr>
            <p:cNvPr id="10" name="正方形/長方形 9">
              <a:extLst>
                <a:ext uri="{FF2B5EF4-FFF2-40B4-BE49-F238E27FC236}">
                  <a16:creationId xmlns:a16="http://schemas.microsoft.com/office/drawing/2014/main" id="{5F21EC02-192B-67B7-C4AC-755ADCB7A7A4}"/>
                </a:ext>
              </a:extLst>
            </p:cNvPr>
            <p:cNvSpPr/>
            <p:nvPr/>
          </p:nvSpPr>
          <p:spPr>
            <a:xfrm>
              <a:off x="2389737" y="2117044"/>
              <a:ext cx="3168281" cy="246630"/>
            </a:xfrm>
            <a:prstGeom prst="rect">
              <a:avLst/>
            </a:prstGeom>
            <a:solidFill>
              <a:srgbClr val="262699"/>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ja-JP" altLang="en-US" sz="1400" b="1" dirty="0">
                  <a:latin typeface="Meiryo UI" panose="020B0604030504040204" pitchFamily="50" charset="-128"/>
                  <a:ea typeface="Meiryo UI" panose="020B0604030504040204" pitchFamily="50" charset="-128"/>
                </a:rPr>
                <a:t>金銭的な問題</a:t>
              </a:r>
            </a:p>
          </p:txBody>
        </p:sp>
        <p:sp>
          <p:nvSpPr>
            <p:cNvPr id="11" name="正方形/長方形 10">
              <a:extLst>
                <a:ext uri="{FF2B5EF4-FFF2-40B4-BE49-F238E27FC236}">
                  <a16:creationId xmlns:a16="http://schemas.microsoft.com/office/drawing/2014/main" id="{ABE67DFC-D8D9-F9B2-E696-684415F18C16}"/>
                </a:ext>
              </a:extLst>
            </p:cNvPr>
            <p:cNvSpPr/>
            <p:nvPr/>
          </p:nvSpPr>
          <p:spPr>
            <a:xfrm>
              <a:off x="2389737" y="2363674"/>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円高などによりアルバイト収入が必要になるが、</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ビザ</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により現地の</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就労に制限</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がある。</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rPr>
                <a:t> *1</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金銭的な理由で</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留学期間</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を</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短縮</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する必要もある。</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rPr>
                <a:t>*1</a:t>
              </a:r>
            </a:p>
          </p:txBody>
        </p:sp>
      </p:grpSp>
      <p:cxnSp>
        <p:nvCxnSpPr>
          <p:cNvPr id="16" name="直線矢印コネクタ 15">
            <a:extLst>
              <a:ext uri="{FF2B5EF4-FFF2-40B4-BE49-F238E27FC236}">
                <a16:creationId xmlns:a16="http://schemas.microsoft.com/office/drawing/2014/main" id="{73512E22-04EE-BE77-85C8-351D0CDC6523}"/>
              </a:ext>
            </a:extLst>
          </p:cNvPr>
          <p:cNvCxnSpPr>
            <a:cxnSpLocks/>
          </p:cNvCxnSpPr>
          <p:nvPr/>
        </p:nvCxnSpPr>
        <p:spPr>
          <a:xfrm>
            <a:off x="1279583" y="1927003"/>
            <a:ext cx="4278435" cy="0"/>
          </a:xfrm>
          <a:prstGeom prst="straightConnector1">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7362181-5FFF-2859-C3BC-D0A846F5AC14}"/>
              </a:ext>
            </a:extLst>
          </p:cNvPr>
          <p:cNvSpPr/>
          <p:nvPr/>
        </p:nvSpPr>
        <p:spPr>
          <a:xfrm>
            <a:off x="1279583" y="1637213"/>
            <a:ext cx="4278434" cy="28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留学中の課題</a:t>
            </a:r>
            <a:endPar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CD1A9639-BA87-769C-4E5E-42CE58ABA714}"/>
              </a:ext>
            </a:extLst>
          </p:cNvPr>
          <p:cNvCxnSpPr>
            <a:cxnSpLocks/>
          </p:cNvCxnSpPr>
          <p:nvPr/>
        </p:nvCxnSpPr>
        <p:spPr>
          <a:xfrm>
            <a:off x="6907167" y="1927003"/>
            <a:ext cx="4278435" cy="0"/>
          </a:xfrm>
          <a:prstGeom prst="straightConnector1">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B386982-BB6D-37FA-47B6-9D627577F972}"/>
              </a:ext>
            </a:extLst>
          </p:cNvPr>
          <p:cNvSpPr/>
          <p:nvPr/>
        </p:nvSpPr>
        <p:spPr>
          <a:xfrm>
            <a:off x="6907167" y="1637213"/>
            <a:ext cx="4278434" cy="28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韓国（ソウル）の大学に通っていた留学生の課題</a:t>
            </a:r>
            <a:endPar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1C77219-A4C1-DB3E-1D07-A67D7159DF12}"/>
              </a:ext>
            </a:extLst>
          </p:cNvPr>
          <p:cNvSpPr/>
          <p:nvPr/>
        </p:nvSpPr>
        <p:spPr>
          <a:xfrm>
            <a:off x="6907167" y="2117043"/>
            <a:ext cx="4278434" cy="3774563"/>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金銭的な問題について</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留学中の生活費は親に工面してもらっていたが、自身で自由に使えるお金は稼ぐ必要があったため、アルバイトはしていた。</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コネを使って単価の高いアルバイトはできていたが、</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一般的には出回っていない</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ため、割の良いものは魅力的だと考える。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ビザの問題によりアルバイトができないといった友人はいたが、</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ビザを更新することで現地でアルバイトはできる。</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しかし、</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手続きが面倒であるため、更新なし</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でできると助かる。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就職活動の問題について</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韓国の良い大学に通っていても、現地で働くイメージは湧かず、</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帰国して就活は行った</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。理由としては、現地の人たちでさえ</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働くのに苦労されているため、日本人はより過酷と考えた。</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就活時に</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留学したというだけでは評価されない</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ため、</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実践的なアルバイト経験</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やそれに類する実践的な授業で評価された。</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精神的な孤立や不安の問題について</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精神的な孤立は無かったが、</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留学生が繋がれるコミュニティ</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があれば参加したかった。他の留学生がどのような活動をしているか非常に興味があり、楽しそうと感じた。</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0" name="加算記号 29">
            <a:extLst>
              <a:ext uri="{FF2B5EF4-FFF2-40B4-BE49-F238E27FC236}">
                <a16:creationId xmlns:a16="http://schemas.microsoft.com/office/drawing/2014/main" id="{B53B5028-6AF4-0354-3702-6835EDF05AD1}"/>
              </a:ext>
            </a:extLst>
          </p:cNvPr>
          <p:cNvSpPr/>
          <p:nvPr/>
        </p:nvSpPr>
        <p:spPr>
          <a:xfrm>
            <a:off x="3171964" y="3223651"/>
            <a:ext cx="493672" cy="493672"/>
          </a:xfrm>
          <a:prstGeom prst="mathPlus">
            <a:avLst/>
          </a:prstGeom>
          <a:solidFill>
            <a:srgbClr val="BFBFBF"/>
          </a:solidFill>
          <a:ln w="38100">
            <a:noFill/>
            <a:headEnd type="none" w="med" len="med"/>
            <a:tailEnd type="triangle"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1" name="加算記号 30">
            <a:extLst>
              <a:ext uri="{FF2B5EF4-FFF2-40B4-BE49-F238E27FC236}">
                <a16:creationId xmlns:a16="http://schemas.microsoft.com/office/drawing/2014/main" id="{9AF6F20A-50A9-9A1B-A05E-0A2A2FA5AFBA}"/>
              </a:ext>
            </a:extLst>
          </p:cNvPr>
          <p:cNvSpPr/>
          <p:nvPr/>
        </p:nvSpPr>
        <p:spPr>
          <a:xfrm>
            <a:off x="3171964" y="4861795"/>
            <a:ext cx="493672" cy="493672"/>
          </a:xfrm>
          <a:prstGeom prst="mathPlus">
            <a:avLst/>
          </a:prstGeom>
          <a:solidFill>
            <a:srgbClr val="BFBFBF"/>
          </a:solidFill>
          <a:ln w="38100">
            <a:noFill/>
            <a:headEnd type="none" w="med" len="med"/>
            <a:tailEnd type="triangle"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2" name="正方形/長方形 31">
            <a:extLst>
              <a:ext uri="{FF2B5EF4-FFF2-40B4-BE49-F238E27FC236}">
                <a16:creationId xmlns:a16="http://schemas.microsoft.com/office/drawing/2014/main" id="{671B4CEE-D21E-5B23-CB32-11CDA48DEFD5}"/>
              </a:ext>
            </a:extLst>
          </p:cNvPr>
          <p:cNvSpPr/>
          <p:nvPr/>
        </p:nvSpPr>
        <p:spPr>
          <a:xfrm>
            <a:off x="7799250" y="5740362"/>
            <a:ext cx="4114800" cy="981114"/>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出典</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2"/>
              </a:rPr>
              <a:t>一般社団法人海外協議会</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2"/>
              </a:rPr>
              <a:t>(JAOS)</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2"/>
              </a:rPr>
              <a:t>による海外留学経験者追跡調査</a:t>
            </a:r>
            <a:b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3"/>
              </a:rPr>
              <a:t>ポート株式会社による就職エージェント記事</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一般社団法人国立大学協会による留学生問題の現状分析</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3" name="右中かっこ 2">
            <a:extLst>
              <a:ext uri="{FF2B5EF4-FFF2-40B4-BE49-F238E27FC236}">
                <a16:creationId xmlns:a16="http://schemas.microsoft.com/office/drawing/2014/main" id="{442EDB41-152E-306A-AA21-05E600B69313}"/>
              </a:ext>
            </a:extLst>
          </p:cNvPr>
          <p:cNvSpPr/>
          <p:nvPr/>
        </p:nvSpPr>
        <p:spPr>
          <a:xfrm>
            <a:off x="5719943" y="2117044"/>
            <a:ext cx="669090" cy="4345030"/>
          </a:xfrm>
          <a:prstGeom prst="rightBrace">
            <a:avLst>
              <a:gd name="adj1" fmla="val 74187"/>
              <a:gd name="adj2" fmla="val 42766"/>
            </a:avLst>
          </a:prstGeom>
          <a:solidFill>
            <a:schemeClr val="bg1"/>
          </a:solidFill>
          <a:ln>
            <a:solidFill>
              <a:schemeClr val="tx2">
                <a:lumMod val="40000"/>
                <a:lumOff val="60000"/>
              </a:schemeClr>
            </a:solidFill>
            <a:headEnd type="none"/>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3687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19B77-4217-F5EB-75FE-C1685C082A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47D866-8F3A-7F0A-AC8D-1298606DB9BE}"/>
              </a:ext>
            </a:extLst>
          </p:cNvPr>
          <p:cNvSpPr>
            <a:spLocks noGrp="1"/>
          </p:cNvSpPr>
          <p:nvPr>
            <p:ph type="title"/>
          </p:nvPr>
        </p:nvSpPr>
        <p:spPr/>
        <p:txBody>
          <a:bodyPr/>
          <a:lstStyle/>
          <a:p>
            <a:r>
              <a:rPr kumimoji="1" lang="ja-JP" altLang="en-US" dirty="0"/>
              <a:t>３．受容性</a:t>
            </a:r>
          </a:p>
        </p:txBody>
      </p:sp>
      <p:sp>
        <p:nvSpPr>
          <p:cNvPr id="3" name="テキスト プレースホルダー 2">
            <a:extLst>
              <a:ext uri="{FF2B5EF4-FFF2-40B4-BE49-F238E27FC236}">
                <a16:creationId xmlns:a16="http://schemas.microsoft.com/office/drawing/2014/main" id="{47A30938-ADAE-B6B6-1EF0-17C34E778BF2}"/>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94924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04882-2E2E-F374-C3CE-29C3137E11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2499CD-7BCF-CBA1-BEEB-068D5DAA0B9A}"/>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中小企業における本ビジネスの価値</a:t>
            </a:r>
          </a:p>
        </p:txBody>
      </p:sp>
      <p:sp>
        <p:nvSpPr>
          <p:cNvPr id="4" name="フッター プレースホルダー 3">
            <a:extLst>
              <a:ext uri="{FF2B5EF4-FFF2-40B4-BE49-F238E27FC236}">
                <a16:creationId xmlns:a16="http://schemas.microsoft.com/office/drawing/2014/main" id="{BFEC54DA-3148-5DEE-940B-EA68D7970118}"/>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2BE43CB7-FF68-1AB2-3C9F-F8BC63A79914}"/>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テストマーケティングにおいて、以下の価値を提供できる。</a:t>
            </a:r>
            <a:endParaRPr lang="en-US" altLang="ja-JP" sz="1200"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1.</a:t>
            </a:r>
            <a:r>
              <a:rPr lang="ja-JP" altLang="en-US" dirty="0">
                <a:solidFill>
                  <a:schemeClr val="tx1">
                    <a:lumMod val="65000"/>
                    <a:lumOff val="35000"/>
                  </a:schemeClr>
                </a:solidFill>
                <a:latin typeface="Meiryo UI"/>
                <a:ea typeface="Meiryo UI"/>
                <a:cs typeface="Hiragino Kaku Gothic Pro W3" charset="-128"/>
              </a:rPr>
              <a:t>留学生のマッチングを活用した低コスト価格の実現</a:t>
            </a:r>
            <a:endParaRPr lang="en-US" altLang="ja-JP" dirty="0">
              <a:solidFill>
                <a:schemeClr val="tx1">
                  <a:lumMod val="65000"/>
                  <a:lumOff val="35000"/>
                </a:schemeClr>
              </a:solidFill>
              <a:latin typeface="Meiryo UI"/>
              <a:ea typeface="Meiryo UI"/>
              <a:cs typeface="Hiragino Kaku Gothic Pro W3" charset="-128"/>
            </a:endParaRPr>
          </a:p>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2.AI</a:t>
            </a:r>
            <a:r>
              <a:rPr lang="ja-JP" altLang="en-US" dirty="0">
                <a:solidFill>
                  <a:schemeClr val="tx1">
                    <a:lumMod val="65000"/>
                    <a:lumOff val="35000"/>
                  </a:schemeClr>
                </a:solidFill>
                <a:latin typeface="Meiryo UI"/>
                <a:ea typeface="Meiryo UI"/>
                <a:cs typeface="Hiragino Kaku Gothic Pro W3" charset="-128"/>
              </a:rPr>
              <a:t>を活用した各プロセスのリードタイムの短縮化</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データの蓄積による一過性のものにならない改善効果の向上</a:t>
            </a:r>
            <a:endParaRPr lang="en-US" altLang="ja-JP" dirty="0">
              <a:solidFill>
                <a:schemeClr val="tx1">
                  <a:lumMod val="65000"/>
                  <a:lumOff val="35000"/>
                </a:schemeClr>
              </a:solidFill>
              <a:latin typeface="Meiryo UI"/>
              <a:ea typeface="Meiryo UI"/>
              <a:cs typeface="Hiragino Kaku Gothic Pro W3" charset="-128"/>
            </a:endParaRPr>
          </a:p>
        </p:txBody>
      </p:sp>
      <p:sp>
        <p:nvSpPr>
          <p:cNvPr id="153" name="テキスト ボックス 152">
            <a:extLst>
              <a:ext uri="{FF2B5EF4-FFF2-40B4-BE49-F238E27FC236}">
                <a16:creationId xmlns:a16="http://schemas.microsoft.com/office/drawing/2014/main" id="{76FA6C13-3D09-A896-7BB4-8F556CD59D01}"/>
              </a:ext>
            </a:extLst>
          </p:cNvPr>
          <p:cNvSpPr txBox="1"/>
          <p:nvPr/>
        </p:nvSpPr>
        <p:spPr bwMode="auto">
          <a:xfrm>
            <a:off x="843108" y="4485346"/>
            <a:ext cx="184666" cy="1912366"/>
          </a:xfrm>
          <a:prstGeom prst="rect">
            <a:avLst/>
          </a:prstGeom>
          <a:solidFill>
            <a:srgbClr val="262699"/>
          </a:solidFill>
          <a:ln w="6350">
            <a:solidFill>
              <a:schemeClr val="tx2">
                <a:lumMod val="40000"/>
                <a:lumOff val="60000"/>
              </a:schemeClr>
            </a:solid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200" kern="0" dirty="0">
                <a:solidFill>
                  <a:schemeClr val="bg1"/>
                </a:solidFill>
              </a:rPr>
              <a:t>提供</a:t>
            </a:r>
            <a:r>
              <a:rPr kumimoji="0" lang="ja-JP" altLang="en-US" sz="1200"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プロセス</a:t>
            </a:r>
          </a:p>
        </p:txBody>
      </p:sp>
      <p:grpSp>
        <p:nvGrpSpPr>
          <p:cNvPr id="320" name="グループ化 319">
            <a:extLst>
              <a:ext uri="{FF2B5EF4-FFF2-40B4-BE49-F238E27FC236}">
                <a16:creationId xmlns:a16="http://schemas.microsoft.com/office/drawing/2014/main" id="{30D98B28-1F5E-8C51-7307-DF7A168E8E18}"/>
              </a:ext>
            </a:extLst>
          </p:cNvPr>
          <p:cNvGrpSpPr/>
          <p:nvPr/>
        </p:nvGrpSpPr>
        <p:grpSpPr>
          <a:xfrm>
            <a:off x="1030852" y="4483661"/>
            <a:ext cx="7738071" cy="1914051"/>
            <a:chOff x="883359" y="4245536"/>
            <a:chExt cx="10318041" cy="1914051"/>
          </a:xfrm>
        </p:grpSpPr>
        <p:cxnSp>
          <p:nvCxnSpPr>
            <p:cNvPr id="154" name="直線コネクタ 153">
              <a:extLst>
                <a:ext uri="{FF2B5EF4-FFF2-40B4-BE49-F238E27FC236}">
                  <a16:creationId xmlns:a16="http://schemas.microsoft.com/office/drawing/2014/main" id="{8C1676CA-9F8D-B3D1-DE41-2F26DA7CFEB8}"/>
                </a:ext>
              </a:extLst>
            </p:cNvPr>
            <p:cNvCxnSpPr>
              <a:cxnSpLocks/>
            </p:cNvCxnSpPr>
            <p:nvPr/>
          </p:nvCxnSpPr>
          <p:spPr>
            <a:xfrm>
              <a:off x="883359" y="4666523"/>
              <a:ext cx="10318041"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55" name="正方形/長方形 154">
              <a:extLst>
                <a:ext uri="{FF2B5EF4-FFF2-40B4-BE49-F238E27FC236}">
                  <a16:creationId xmlns:a16="http://schemas.microsoft.com/office/drawing/2014/main" id="{2FEF03AE-D9DB-EDCF-D8B3-C06F569AD4DB}"/>
                </a:ext>
              </a:extLst>
            </p:cNvPr>
            <p:cNvSpPr/>
            <p:nvPr/>
          </p:nvSpPr>
          <p:spPr>
            <a:xfrm>
              <a:off x="887661" y="424553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①課題認識</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市場情報収集</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56" name="直線コネクタ 155">
              <a:extLst>
                <a:ext uri="{FF2B5EF4-FFF2-40B4-BE49-F238E27FC236}">
                  <a16:creationId xmlns:a16="http://schemas.microsoft.com/office/drawing/2014/main" id="{492FE918-EE19-D77E-65FB-52A02DC34D82}"/>
                </a:ext>
              </a:extLst>
            </p:cNvPr>
            <p:cNvCxnSpPr>
              <a:cxnSpLocks/>
            </p:cNvCxnSpPr>
            <p:nvPr/>
          </p:nvCxnSpPr>
          <p:spPr>
            <a:xfrm rot="5400000">
              <a:off x="3257575" y="4466421"/>
              <a:ext cx="416021"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D9E199E7-DCF2-961A-47A9-42CE576EF456}"/>
                </a:ext>
              </a:extLst>
            </p:cNvPr>
            <p:cNvSpPr/>
            <p:nvPr/>
          </p:nvSpPr>
          <p:spPr>
            <a:xfrm>
              <a:off x="3465584" y="424553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②計画立案</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58" name="正方形/長方形 157">
              <a:extLst>
                <a:ext uri="{FF2B5EF4-FFF2-40B4-BE49-F238E27FC236}">
                  <a16:creationId xmlns:a16="http://schemas.microsoft.com/office/drawing/2014/main" id="{E6E681E7-C07B-DD42-5EFD-0B46C7DEDD84}"/>
                </a:ext>
              </a:extLst>
            </p:cNvPr>
            <p:cNvSpPr/>
            <p:nvPr/>
          </p:nvSpPr>
          <p:spPr>
            <a:xfrm>
              <a:off x="6043507" y="424553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③テストマーケティング実行</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196EDB5A-F892-308E-45B4-58562A2239C7}"/>
                </a:ext>
              </a:extLst>
            </p:cNvPr>
            <p:cNvSpPr/>
            <p:nvPr/>
          </p:nvSpPr>
          <p:spPr>
            <a:xfrm>
              <a:off x="8621429" y="424553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④評価と改善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60" name="直線コネクタ 159">
              <a:extLst>
                <a:ext uri="{FF2B5EF4-FFF2-40B4-BE49-F238E27FC236}">
                  <a16:creationId xmlns:a16="http://schemas.microsoft.com/office/drawing/2014/main" id="{484D77CA-C4FD-BD8C-9DE1-403265952CFC}"/>
                </a:ext>
              </a:extLst>
            </p:cNvPr>
            <p:cNvCxnSpPr>
              <a:cxnSpLocks/>
            </p:cNvCxnSpPr>
            <p:nvPr/>
          </p:nvCxnSpPr>
          <p:spPr>
            <a:xfrm rot="5400000">
              <a:off x="5834707" y="4462371"/>
              <a:ext cx="417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4D184B3E-2204-E32C-EA87-7443372E1F7D}"/>
                </a:ext>
              </a:extLst>
            </p:cNvPr>
            <p:cNvCxnSpPr>
              <a:cxnSpLocks/>
            </p:cNvCxnSpPr>
            <p:nvPr/>
          </p:nvCxnSpPr>
          <p:spPr>
            <a:xfrm rot="5400000">
              <a:off x="8412629" y="4462371"/>
              <a:ext cx="417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62" name="正方形/長方形 161">
              <a:extLst>
                <a:ext uri="{FF2B5EF4-FFF2-40B4-BE49-F238E27FC236}">
                  <a16:creationId xmlns:a16="http://schemas.microsoft.com/office/drawing/2014/main" id="{E70ADB72-CD02-FAE3-DAC1-9057D3B08102}"/>
                </a:ext>
              </a:extLst>
            </p:cNvPr>
            <p:cNvSpPr/>
            <p:nvPr/>
          </p:nvSpPr>
          <p:spPr>
            <a:xfrm>
              <a:off x="883359" y="4247221"/>
              <a:ext cx="10315996" cy="1912366"/>
            </a:xfrm>
            <a:prstGeom prst="rect">
              <a:avLst/>
            </a:prstGeom>
            <a:no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fontAlgn="base">
                <a:spcBef>
                  <a:spcPct val="0"/>
                </a:spcBef>
                <a:spcAft>
                  <a:spcPct val="0"/>
                </a:spcAft>
              </a:pP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pic>
        <p:nvPicPr>
          <p:cNvPr id="165" name="図 164">
            <a:extLst>
              <a:ext uri="{FF2B5EF4-FFF2-40B4-BE49-F238E27FC236}">
                <a16:creationId xmlns:a16="http://schemas.microsoft.com/office/drawing/2014/main" id="{414F3E3E-6C0E-0807-393C-41140E47649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78712" y="5625335"/>
            <a:ext cx="305929" cy="305929"/>
          </a:xfrm>
          <a:prstGeom prst="rect">
            <a:avLst/>
          </a:prstGeom>
          <a:solidFill>
            <a:schemeClr val="bg1"/>
          </a:solidFill>
        </p:spPr>
      </p:pic>
      <p:sp>
        <p:nvSpPr>
          <p:cNvPr id="166" name="正方形/長方形 165">
            <a:extLst>
              <a:ext uri="{FF2B5EF4-FFF2-40B4-BE49-F238E27FC236}">
                <a16:creationId xmlns:a16="http://schemas.microsoft.com/office/drawing/2014/main" id="{EEB1EE9C-4D3B-A4B1-AF86-F66AFC55A099}"/>
              </a:ext>
            </a:extLst>
          </p:cNvPr>
          <p:cNvSpPr/>
          <p:nvPr/>
        </p:nvSpPr>
        <p:spPr>
          <a:xfrm>
            <a:off x="4049019" y="5915060"/>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sp>
        <p:nvSpPr>
          <p:cNvPr id="221" name="正方形/長方形 220">
            <a:extLst>
              <a:ext uri="{FF2B5EF4-FFF2-40B4-BE49-F238E27FC236}">
                <a16:creationId xmlns:a16="http://schemas.microsoft.com/office/drawing/2014/main" id="{FBEF6DFA-A4AA-188A-3985-D2BE14745765}"/>
              </a:ext>
            </a:extLst>
          </p:cNvPr>
          <p:cNvSpPr/>
          <p:nvPr/>
        </p:nvSpPr>
        <p:spPr>
          <a:xfrm>
            <a:off x="2218819" y="5915060"/>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225" name="グループ化 224">
            <a:extLst>
              <a:ext uri="{FF2B5EF4-FFF2-40B4-BE49-F238E27FC236}">
                <a16:creationId xmlns:a16="http://schemas.microsoft.com/office/drawing/2014/main" id="{14BF42CF-66AF-1711-18EF-5EE16A6633F2}"/>
              </a:ext>
            </a:extLst>
          </p:cNvPr>
          <p:cNvGrpSpPr/>
          <p:nvPr/>
        </p:nvGrpSpPr>
        <p:grpSpPr>
          <a:xfrm>
            <a:off x="2348512" y="5625335"/>
            <a:ext cx="305929" cy="305929"/>
            <a:chOff x="4123201" y="5328641"/>
            <a:chExt cx="305929" cy="305929"/>
          </a:xfrm>
        </p:grpSpPr>
        <p:grpSp>
          <p:nvGrpSpPr>
            <p:cNvPr id="224" name="グループ化 223">
              <a:extLst>
                <a:ext uri="{FF2B5EF4-FFF2-40B4-BE49-F238E27FC236}">
                  <a16:creationId xmlns:a16="http://schemas.microsoft.com/office/drawing/2014/main" id="{E87AF200-F604-A9DF-16CB-8C1E68123DA2}"/>
                </a:ext>
              </a:extLst>
            </p:cNvPr>
            <p:cNvGrpSpPr/>
            <p:nvPr/>
          </p:nvGrpSpPr>
          <p:grpSpPr>
            <a:xfrm>
              <a:off x="4123201" y="5328641"/>
              <a:ext cx="305929" cy="305929"/>
              <a:chOff x="4123201" y="5328641"/>
              <a:chExt cx="305929" cy="305929"/>
            </a:xfrm>
          </p:grpSpPr>
          <p:pic>
            <p:nvPicPr>
              <p:cNvPr id="219" name="図 218">
                <a:extLst>
                  <a:ext uri="{FF2B5EF4-FFF2-40B4-BE49-F238E27FC236}">
                    <a16:creationId xmlns:a16="http://schemas.microsoft.com/office/drawing/2014/main" id="{75E85AC1-E763-C42E-9C23-7C0A26D4240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23201" y="5328641"/>
                <a:ext cx="305929" cy="305929"/>
              </a:xfrm>
              <a:prstGeom prst="rect">
                <a:avLst/>
              </a:prstGeom>
              <a:solidFill>
                <a:schemeClr val="bg1"/>
              </a:solidFill>
            </p:spPr>
          </p:pic>
          <p:sp>
            <p:nvSpPr>
              <p:cNvPr id="223" name="正方形/長方形 222">
                <a:extLst>
                  <a:ext uri="{FF2B5EF4-FFF2-40B4-BE49-F238E27FC236}">
                    <a16:creationId xmlns:a16="http://schemas.microsoft.com/office/drawing/2014/main" id="{4325146A-E5DF-8678-FE82-2C5F5FE28C12}"/>
                  </a:ext>
                </a:extLst>
              </p:cNvPr>
              <p:cNvSpPr/>
              <p:nvPr/>
            </p:nvSpPr>
            <p:spPr>
              <a:xfrm>
                <a:off x="4151702" y="5393868"/>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0" name="グラフィックス 219" descr="データベース">
              <a:extLst>
                <a:ext uri="{FF2B5EF4-FFF2-40B4-BE49-F238E27FC236}">
                  <a16:creationId xmlns:a16="http://schemas.microsoft.com/office/drawing/2014/main" id="{E51D9413-4931-DE25-3C1F-FCFE53E26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0566" y="5383538"/>
              <a:ext cx="231197" cy="231197"/>
            </a:xfrm>
            <a:prstGeom prst="rect">
              <a:avLst/>
            </a:prstGeom>
          </p:spPr>
        </p:pic>
      </p:grpSp>
      <p:sp>
        <p:nvSpPr>
          <p:cNvPr id="252" name="正方形/長方形 251">
            <a:extLst>
              <a:ext uri="{FF2B5EF4-FFF2-40B4-BE49-F238E27FC236}">
                <a16:creationId xmlns:a16="http://schemas.microsoft.com/office/drawing/2014/main" id="{6CDB98F1-1DC1-CD96-6CA0-59328E0E48D0}"/>
              </a:ext>
            </a:extLst>
          </p:cNvPr>
          <p:cNvSpPr/>
          <p:nvPr/>
        </p:nvSpPr>
        <p:spPr>
          <a:xfrm>
            <a:off x="1314906" y="5929527"/>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53" name="グラフィックス 252" descr="ユーザー">
            <a:extLst>
              <a:ext uri="{FF2B5EF4-FFF2-40B4-BE49-F238E27FC236}">
                <a16:creationId xmlns:a16="http://schemas.microsoft.com/office/drawing/2014/main" id="{32D881F4-C8D3-39FE-ACA8-37C0C946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8206" y="5610869"/>
            <a:ext cx="366380" cy="366380"/>
          </a:xfrm>
          <a:prstGeom prst="rect">
            <a:avLst/>
          </a:prstGeom>
        </p:spPr>
      </p:pic>
      <p:cxnSp>
        <p:nvCxnSpPr>
          <p:cNvPr id="255" name="コネクタ: カギ線 21">
            <a:extLst>
              <a:ext uri="{FF2B5EF4-FFF2-40B4-BE49-F238E27FC236}">
                <a16:creationId xmlns:a16="http://schemas.microsoft.com/office/drawing/2014/main" id="{1A596167-CDEC-9929-4BD3-2F48E29D93A0}"/>
              </a:ext>
            </a:extLst>
          </p:cNvPr>
          <p:cNvCxnSpPr>
            <a:cxnSpLocks/>
            <a:stCxn id="253" idx="3"/>
          </p:cNvCxnSpPr>
          <p:nvPr/>
        </p:nvCxnSpPr>
        <p:spPr>
          <a:xfrm>
            <a:off x="1754586" y="5794059"/>
            <a:ext cx="53127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sp>
        <p:nvSpPr>
          <p:cNvPr id="264" name="正方形/長方形 263">
            <a:extLst>
              <a:ext uri="{FF2B5EF4-FFF2-40B4-BE49-F238E27FC236}">
                <a16:creationId xmlns:a16="http://schemas.microsoft.com/office/drawing/2014/main" id="{348221BC-B60E-0836-74C5-BADC896E12E3}"/>
              </a:ext>
            </a:extLst>
          </p:cNvPr>
          <p:cNvSpPr/>
          <p:nvPr/>
        </p:nvSpPr>
        <p:spPr>
          <a:xfrm>
            <a:off x="3162001" y="5929527"/>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65" name="グラフィックス 264" descr="ユーザー">
            <a:extLst>
              <a:ext uri="{FF2B5EF4-FFF2-40B4-BE49-F238E27FC236}">
                <a16:creationId xmlns:a16="http://schemas.microsoft.com/office/drawing/2014/main" id="{92E14C92-F0C0-64BB-C5C0-FFE75854DA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5301" y="5610869"/>
            <a:ext cx="366380" cy="366380"/>
          </a:xfrm>
          <a:prstGeom prst="rect">
            <a:avLst/>
          </a:prstGeom>
        </p:spPr>
      </p:pic>
      <p:cxnSp>
        <p:nvCxnSpPr>
          <p:cNvPr id="267" name="コネクタ: カギ線 21">
            <a:extLst>
              <a:ext uri="{FF2B5EF4-FFF2-40B4-BE49-F238E27FC236}">
                <a16:creationId xmlns:a16="http://schemas.microsoft.com/office/drawing/2014/main" id="{AB11BE31-D1DB-4614-95F9-59B71FD35374}"/>
              </a:ext>
            </a:extLst>
          </p:cNvPr>
          <p:cNvCxnSpPr>
            <a:cxnSpLocks/>
            <a:endCxn id="265" idx="1"/>
          </p:cNvCxnSpPr>
          <p:nvPr/>
        </p:nvCxnSpPr>
        <p:spPr>
          <a:xfrm>
            <a:off x="2708103" y="5794059"/>
            <a:ext cx="527198"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コネクタ: カギ線 21">
            <a:extLst>
              <a:ext uri="{FF2B5EF4-FFF2-40B4-BE49-F238E27FC236}">
                <a16:creationId xmlns:a16="http://schemas.microsoft.com/office/drawing/2014/main" id="{006CB2A6-FDAE-CF1E-A469-F6757E9A4ACC}"/>
              </a:ext>
            </a:extLst>
          </p:cNvPr>
          <p:cNvCxnSpPr>
            <a:cxnSpLocks/>
          </p:cNvCxnSpPr>
          <p:nvPr/>
        </p:nvCxnSpPr>
        <p:spPr>
          <a:xfrm>
            <a:off x="3601681" y="5794059"/>
            <a:ext cx="53280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pic>
        <p:nvPicPr>
          <p:cNvPr id="275" name="グラフィックス 274" descr="つながり">
            <a:extLst>
              <a:ext uri="{FF2B5EF4-FFF2-40B4-BE49-F238E27FC236}">
                <a16:creationId xmlns:a16="http://schemas.microsoft.com/office/drawing/2014/main" id="{53C7B3A6-3B6A-8D30-E1A4-D86723A38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0126" y="5632753"/>
            <a:ext cx="369849" cy="369849"/>
          </a:xfrm>
          <a:prstGeom prst="rect">
            <a:avLst/>
          </a:prstGeom>
        </p:spPr>
      </p:pic>
      <p:sp>
        <p:nvSpPr>
          <p:cNvPr id="276" name="正方形/長方形 275">
            <a:extLst>
              <a:ext uri="{FF2B5EF4-FFF2-40B4-BE49-F238E27FC236}">
                <a16:creationId xmlns:a16="http://schemas.microsoft.com/office/drawing/2014/main" id="{871EAFAE-6B20-EFE1-084E-DCC92BE32C44}"/>
              </a:ext>
            </a:extLst>
          </p:cNvPr>
          <p:cNvSpPr/>
          <p:nvPr/>
        </p:nvSpPr>
        <p:spPr>
          <a:xfrm>
            <a:off x="5002735" y="5940085"/>
            <a:ext cx="684630" cy="291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br>
              <a:rPr lang="en-US" altLang="ja-JP" sz="800" dirty="0">
                <a:solidFill>
                  <a:srgbClr val="4B4B4B"/>
                </a:solidFill>
                <a:latin typeface="Meiryo UI" panose="020B0604030504040204" pitchFamily="50" charset="-128"/>
                <a:ea typeface="Meiryo UI" panose="020B0604030504040204" pitchFamily="50" charset="-128"/>
              </a:rPr>
            </a:br>
            <a:r>
              <a:rPr lang="ja-JP" altLang="en-US" sz="800" dirty="0">
                <a:solidFill>
                  <a:srgbClr val="4B4B4B"/>
                </a:solidFill>
                <a:latin typeface="Meiryo UI" panose="020B0604030504040204" pitchFamily="50" charset="-128"/>
                <a:ea typeface="Meiryo UI" panose="020B0604030504040204" pitchFamily="50" charset="-128"/>
              </a:rPr>
              <a:t>ネットワーク</a:t>
            </a:r>
            <a:endParaRPr lang="en-US" altLang="ja-JP" sz="800" dirty="0">
              <a:solidFill>
                <a:srgbClr val="4B4B4B"/>
              </a:solidFill>
              <a:latin typeface="Meiryo UI" panose="020B0604030504040204" pitchFamily="50" charset="-128"/>
              <a:ea typeface="Meiryo UI" panose="020B0604030504040204" pitchFamily="50" charset="-128"/>
            </a:endParaRPr>
          </a:p>
        </p:txBody>
      </p:sp>
      <p:cxnSp>
        <p:nvCxnSpPr>
          <p:cNvPr id="280" name="コネクタ: カギ線 21">
            <a:extLst>
              <a:ext uri="{FF2B5EF4-FFF2-40B4-BE49-F238E27FC236}">
                <a16:creationId xmlns:a16="http://schemas.microsoft.com/office/drawing/2014/main" id="{18D0AC9F-83F1-FC9C-B016-C46A21C6EE2D}"/>
              </a:ext>
            </a:extLst>
          </p:cNvPr>
          <p:cNvCxnSpPr>
            <a:cxnSpLocks/>
          </p:cNvCxnSpPr>
          <p:nvPr/>
        </p:nvCxnSpPr>
        <p:spPr>
          <a:xfrm>
            <a:off x="4568120" y="5794059"/>
            <a:ext cx="53280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sp>
        <p:nvSpPr>
          <p:cNvPr id="283" name="正方形/長方形 282">
            <a:extLst>
              <a:ext uri="{FF2B5EF4-FFF2-40B4-BE49-F238E27FC236}">
                <a16:creationId xmlns:a16="http://schemas.microsoft.com/office/drawing/2014/main" id="{2AE35F97-15E9-13A1-2F72-C65F6B2281C3}"/>
              </a:ext>
            </a:extLst>
          </p:cNvPr>
          <p:cNvSpPr/>
          <p:nvPr/>
        </p:nvSpPr>
        <p:spPr>
          <a:xfrm>
            <a:off x="6076647" y="5915060"/>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284" name="グループ化 283">
            <a:extLst>
              <a:ext uri="{FF2B5EF4-FFF2-40B4-BE49-F238E27FC236}">
                <a16:creationId xmlns:a16="http://schemas.microsoft.com/office/drawing/2014/main" id="{EFBF8C17-B5FE-0D99-F0E0-94F907861502}"/>
              </a:ext>
            </a:extLst>
          </p:cNvPr>
          <p:cNvGrpSpPr/>
          <p:nvPr/>
        </p:nvGrpSpPr>
        <p:grpSpPr>
          <a:xfrm>
            <a:off x="6206340" y="5625335"/>
            <a:ext cx="305929" cy="305929"/>
            <a:chOff x="4123201" y="5328641"/>
            <a:chExt cx="305929" cy="305929"/>
          </a:xfrm>
        </p:grpSpPr>
        <p:grpSp>
          <p:nvGrpSpPr>
            <p:cNvPr id="285" name="グループ化 284">
              <a:extLst>
                <a:ext uri="{FF2B5EF4-FFF2-40B4-BE49-F238E27FC236}">
                  <a16:creationId xmlns:a16="http://schemas.microsoft.com/office/drawing/2014/main" id="{F4404255-3DA5-6795-9882-706035433592}"/>
                </a:ext>
              </a:extLst>
            </p:cNvPr>
            <p:cNvGrpSpPr/>
            <p:nvPr/>
          </p:nvGrpSpPr>
          <p:grpSpPr>
            <a:xfrm>
              <a:off x="4123201" y="5328641"/>
              <a:ext cx="305929" cy="305929"/>
              <a:chOff x="4123201" y="5328641"/>
              <a:chExt cx="305929" cy="305929"/>
            </a:xfrm>
          </p:grpSpPr>
          <p:pic>
            <p:nvPicPr>
              <p:cNvPr id="287" name="図 286">
                <a:extLst>
                  <a:ext uri="{FF2B5EF4-FFF2-40B4-BE49-F238E27FC236}">
                    <a16:creationId xmlns:a16="http://schemas.microsoft.com/office/drawing/2014/main" id="{0EA83140-A28B-321A-CD00-7D66021773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23201" y="5328641"/>
                <a:ext cx="305929" cy="305929"/>
              </a:xfrm>
              <a:prstGeom prst="rect">
                <a:avLst/>
              </a:prstGeom>
              <a:solidFill>
                <a:schemeClr val="bg1"/>
              </a:solidFill>
            </p:spPr>
          </p:pic>
          <p:sp>
            <p:nvSpPr>
              <p:cNvPr id="288" name="正方形/長方形 287">
                <a:extLst>
                  <a:ext uri="{FF2B5EF4-FFF2-40B4-BE49-F238E27FC236}">
                    <a16:creationId xmlns:a16="http://schemas.microsoft.com/office/drawing/2014/main" id="{3DA1C82D-3760-0910-5F7D-259F4412B741}"/>
                  </a:ext>
                </a:extLst>
              </p:cNvPr>
              <p:cNvSpPr/>
              <p:nvPr/>
            </p:nvSpPr>
            <p:spPr>
              <a:xfrm>
                <a:off x="4151702" y="5393868"/>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6" name="グラフィックス 285" descr="データベース">
              <a:extLst>
                <a:ext uri="{FF2B5EF4-FFF2-40B4-BE49-F238E27FC236}">
                  <a16:creationId xmlns:a16="http://schemas.microsoft.com/office/drawing/2014/main" id="{643375B5-8AA0-18F5-E1EC-A2B13C0B8D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0566" y="5383538"/>
              <a:ext cx="231197" cy="231197"/>
            </a:xfrm>
            <a:prstGeom prst="rect">
              <a:avLst/>
            </a:prstGeom>
          </p:spPr>
        </p:pic>
      </p:grpSp>
      <p:cxnSp>
        <p:nvCxnSpPr>
          <p:cNvPr id="289" name="コネクタ: カギ線 21">
            <a:extLst>
              <a:ext uri="{FF2B5EF4-FFF2-40B4-BE49-F238E27FC236}">
                <a16:creationId xmlns:a16="http://schemas.microsoft.com/office/drawing/2014/main" id="{7970354B-78F2-F1AB-89BA-07690014C15F}"/>
              </a:ext>
            </a:extLst>
          </p:cNvPr>
          <p:cNvCxnSpPr>
            <a:cxnSpLocks/>
          </p:cNvCxnSpPr>
          <p:nvPr/>
        </p:nvCxnSpPr>
        <p:spPr>
          <a:xfrm>
            <a:off x="5603617" y="5794059"/>
            <a:ext cx="53280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sp>
        <p:nvSpPr>
          <p:cNvPr id="291" name="正方形/長方形 290">
            <a:extLst>
              <a:ext uri="{FF2B5EF4-FFF2-40B4-BE49-F238E27FC236}">
                <a16:creationId xmlns:a16="http://schemas.microsoft.com/office/drawing/2014/main" id="{7D08005D-3B5C-D573-E23C-FC3C948646DC}"/>
              </a:ext>
            </a:extLst>
          </p:cNvPr>
          <p:cNvSpPr/>
          <p:nvPr/>
        </p:nvSpPr>
        <p:spPr>
          <a:xfrm>
            <a:off x="7033046" y="5929527"/>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92" name="グラフィックス 291" descr="ユーザー">
            <a:extLst>
              <a:ext uri="{FF2B5EF4-FFF2-40B4-BE49-F238E27FC236}">
                <a16:creationId xmlns:a16="http://schemas.microsoft.com/office/drawing/2014/main" id="{8613FC20-FE5E-9639-A6C0-8499FEEB91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6346" y="5610869"/>
            <a:ext cx="366380" cy="366380"/>
          </a:xfrm>
          <a:prstGeom prst="rect">
            <a:avLst/>
          </a:prstGeom>
        </p:spPr>
      </p:pic>
      <p:cxnSp>
        <p:nvCxnSpPr>
          <p:cNvPr id="293" name="コネクタ: カギ線 21">
            <a:extLst>
              <a:ext uri="{FF2B5EF4-FFF2-40B4-BE49-F238E27FC236}">
                <a16:creationId xmlns:a16="http://schemas.microsoft.com/office/drawing/2014/main" id="{5E70C5C4-A91C-5A0F-D595-541C622DA8A7}"/>
              </a:ext>
            </a:extLst>
          </p:cNvPr>
          <p:cNvCxnSpPr>
            <a:cxnSpLocks/>
          </p:cNvCxnSpPr>
          <p:nvPr/>
        </p:nvCxnSpPr>
        <p:spPr>
          <a:xfrm>
            <a:off x="6576027" y="5794059"/>
            <a:ext cx="53280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コネクタ: カギ線 21">
            <a:extLst>
              <a:ext uri="{FF2B5EF4-FFF2-40B4-BE49-F238E27FC236}">
                <a16:creationId xmlns:a16="http://schemas.microsoft.com/office/drawing/2014/main" id="{AC6F679E-516F-A8A7-8CE2-0EBF7339249F}"/>
              </a:ext>
            </a:extLst>
          </p:cNvPr>
          <p:cNvCxnSpPr>
            <a:cxnSpLocks/>
            <a:stCxn id="292" idx="0"/>
            <a:endCxn id="275" idx="0"/>
          </p:cNvCxnSpPr>
          <p:nvPr/>
        </p:nvCxnSpPr>
        <p:spPr>
          <a:xfrm rot="16200000" flipH="1" flipV="1">
            <a:off x="6306352" y="4649568"/>
            <a:ext cx="21884" cy="1944485"/>
          </a:xfrm>
          <a:prstGeom prst="bentConnector3">
            <a:avLst>
              <a:gd name="adj1" fmla="val -609349"/>
            </a:avLst>
          </a:prstGeom>
          <a:ln>
            <a:solidFill>
              <a:srgbClr val="607FB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5" name="コネクタ: カギ線 21">
            <a:extLst>
              <a:ext uri="{FF2B5EF4-FFF2-40B4-BE49-F238E27FC236}">
                <a16:creationId xmlns:a16="http://schemas.microsoft.com/office/drawing/2014/main" id="{5AEE5040-4126-F21B-5EC6-0B86CE192051}"/>
              </a:ext>
            </a:extLst>
          </p:cNvPr>
          <p:cNvCxnSpPr>
            <a:cxnSpLocks/>
          </p:cNvCxnSpPr>
          <p:nvPr/>
        </p:nvCxnSpPr>
        <p:spPr>
          <a:xfrm>
            <a:off x="7420092" y="5794059"/>
            <a:ext cx="532800" cy="0"/>
          </a:xfrm>
          <a:prstGeom prst="straightConnector1">
            <a:avLst/>
          </a:prstGeom>
          <a:ln>
            <a:solidFill>
              <a:srgbClr val="607FB7"/>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13" name="グループ化 312">
            <a:extLst>
              <a:ext uri="{FF2B5EF4-FFF2-40B4-BE49-F238E27FC236}">
                <a16:creationId xmlns:a16="http://schemas.microsoft.com/office/drawing/2014/main" id="{761F0422-54FE-CCA5-72B5-9B12601C02A3}"/>
              </a:ext>
            </a:extLst>
          </p:cNvPr>
          <p:cNvGrpSpPr/>
          <p:nvPr/>
        </p:nvGrpSpPr>
        <p:grpSpPr>
          <a:xfrm>
            <a:off x="7852709" y="5625335"/>
            <a:ext cx="571799" cy="467780"/>
            <a:chOff x="7699596" y="5604156"/>
            <a:chExt cx="571799" cy="467780"/>
          </a:xfrm>
        </p:grpSpPr>
        <p:sp>
          <p:nvSpPr>
            <p:cNvPr id="307" name="正方形/長方形 306">
              <a:extLst>
                <a:ext uri="{FF2B5EF4-FFF2-40B4-BE49-F238E27FC236}">
                  <a16:creationId xmlns:a16="http://schemas.microsoft.com/office/drawing/2014/main" id="{4AC7B253-AB8B-1CF5-5ED9-E5DC4A8AE7D1}"/>
                </a:ext>
              </a:extLst>
            </p:cNvPr>
            <p:cNvSpPr/>
            <p:nvPr/>
          </p:nvSpPr>
          <p:spPr>
            <a:xfrm>
              <a:off x="7699596" y="5893881"/>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309" name="グループ化 308">
              <a:extLst>
                <a:ext uri="{FF2B5EF4-FFF2-40B4-BE49-F238E27FC236}">
                  <a16:creationId xmlns:a16="http://schemas.microsoft.com/office/drawing/2014/main" id="{F4834B94-2E94-DBB0-5174-E75F6BE5438D}"/>
                </a:ext>
              </a:extLst>
            </p:cNvPr>
            <p:cNvGrpSpPr/>
            <p:nvPr/>
          </p:nvGrpSpPr>
          <p:grpSpPr>
            <a:xfrm>
              <a:off x="7829289" y="5604156"/>
              <a:ext cx="305929" cy="305929"/>
              <a:chOff x="4123201" y="5328641"/>
              <a:chExt cx="305929" cy="305929"/>
            </a:xfrm>
          </p:grpSpPr>
          <p:pic>
            <p:nvPicPr>
              <p:cNvPr id="311" name="図 310">
                <a:extLst>
                  <a:ext uri="{FF2B5EF4-FFF2-40B4-BE49-F238E27FC236}">
                    <a16:creationId xmlns:a16="http://schemas.microsoft.com/office/drawing/2014/main" id="{25A644A7-E013-4D6D-7C9C-E0928DA3EA8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23201" y="5328641"/>
                <a:ext cx="305929" cy="305929"/>
              </a:xfrm>
              <a:prstGeom prst="rect">
                <a:avLst/>
              </a:prstGeom>
              <a:solidFill>
                <a:schemeClr val="bg1"/>
              </a:solidFill>
            </p:spPr>
          </p:pic>
          <p:sp>
            <p:nvSpPr>
              <p:cNvPr id="312" name="正方形/長方形 311">
                <a:extLst>
                  <a:ext uri="{FF2B5EF4-FFF2-40B4-BE49-F238E27FC236}">
                    <a16:creationId xmlns:a16="http://schemas.microsoft.com/office/drawing/2014/main" id="{D6E5B37E-4BF6-9767-51C3-90E9AAB56D7D}"/>
                  </a:ext>
                </a:extLst>
              </p:cNvPr>
              <p:cNvSpPr/>
              <p:nvPr/>
            </p:nvSpPr>
            <p:spPr>
              <a:xfrm>
                <a:off x="4151702" y="5393868"/>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pic>
        <p:nvPicPr>
          <p:cNvPr id="304" name="グラフィックス 303" descr="矢印付きの円">
            <a:extLst>
              <a:ext uri="{FF2B5EF4-FFF2-40B4-BE49-F238E27FC236}">
                <a16:creationId xmlns:a16="http://schemas.microsoft.com/office/drawing/2014/main" id="{13D16554-00E5-075B-2EB1-0254206157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1091" y="5664200"/>
            <a:ext cx="295035" cy="295035"/>
          </a:xfrm>
          <a:prstGeom prst="rect">
            <a:avLst/>
          </a:prstGeom>
        </p:spPr>
      </p:pic>
      <p:cxnSp>
        <p:nvCxnSpPr>
          <p:cNvPr id="315" name="コネクタ: カギ線 21">
            <a:extLst>
              <a:ext uri="{FF2B5EF4-FFF2-40B4-BE49-F238E27FC236}">
                <a16:creationId xmlns:a16="http://schemas.microsoft.com/office/drawing/2014/main" id="{7D6657D5-0857-BFD1-9622-DBA552898C6D}"/>
              </a:ext>
            </a:extLst>
          </p:cNvPr>
          <p:cNvCxnSpPr>
            <a:cxnSpLocks/>
            <a:stCxn id="291" idx="2"/>
            <a:endCxn id="252" idx="2"/>
          </p:cNvCxnSpPr>
          <p:nvPr/>
        </p:nvCxnSpPr>
        <p:spPr>
          <a:xfrm rot="5400000">
            <a:off x="4433884" y="3248512"/>
            <a:ext cx="12700" cy="5718140"/>
          </a:xfrm>
          <a:prstGeom prst="bentConnector3">
            <a:avLst>
              <a:gd name="adj1" fmla="val 1350000"/>
            </a:avLst>
          </a:prstGeom>
          <a:ln>
            <a:solidFill>
              <a:srgbClr val="607FB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5" name="直線コネクタ 324">
            <a:extLst>
              <a:ext uri="{FF2B5EF4-FFF2-40B4-BE49-F238E27FC236}">
                <a16:creationId xmlns:a16="http://schemas.microsoft.com/office/drawing/2014/main" id="{666376DA-E264-A7E4-D32F-308FF4851E2B}"/>
              </a:ext>
            </a:extLst>
          </p:cNvPr>
          <p:cNvCxnSpPr>
            <a:cxnSpLocks/>
          </p:cNvCxnSpPr>
          <p:nvPr/>
        </p:nvCxnSpPr>
        <p:spPr>
          <a:xfrm rot="5400000">
            <a:off x="803752" y="4133702"/>
            <a:ext cx="457623" cy="0"/>
          </a:xfrm>
          <a:prstGeom prst="line">
            <a:avLst/>
          </a:prstGeom>
          <a:ln w="19050">
            <a:solidFill>
              <a:srgbClr val="262699"/>
            </a:solidFill>
            <a:prstDash val="dash"/>
          </a:ln>
        </p:spPr>
        <p:style>
          <a:lnRef idx="1">
            <a:schemeClr val="accent1"/>
          </a:lnRef>
          <a:fillRef idx="0">
            <a:schemeClr val="accent1"/>
          </a:fillRef>
          <a:effectRef idx="0">
            <a:schemeClr val="accent1"/>
          </a:effectRef>
          <a:fontRef idx="minor">
            <a:schemeClr val="tx1"/>
          </a:fontRef>
        </p:style>
      </p:cxnSp>
      <p:cxnSp>
        <p:nvCxnSpPr>
          <p:cNvPr id="326" name="直線コネクタ 325">
            <a:extLst>
              <a:ext uri="{FF2B5EF4-FFF2-40B4-BE49-F238E27FC236}">
                <a16:creationId xmlns:a16="http://schemas.microsoft.com/office/drawing/2014/main" id="{A9D21CA4-19BD-5588-93FB-618D704BC24D}"/>
              </a:ext>
            </a:extLst>
          </p:cNvPr>
          <p:cNvCxnSpPr>
            <a:cxnSpLocks/>
          </p:cNvCxnSpPr>
          <p:nvPr/>
        </p:nvCxnSpPr>
        <p:spPr>
          <a:xfrm flipH="1">
            <a:off x="8843818" y="3945350"/>
            <a:ext cx="2503028" cy="397388"/>
          </a:xfrm>
          <a:prstGeom prst="line">
            <a:avLst/>
          </a:prstGeom>
          <a:ln w="19050">
            <a:solidFill>
              <a:srgbClr val="262699"/>
            </a:solidFill>
            <a:prstDash val="dash"/>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5ECE94E3-D445-00B1-BFBF-0B1781C13415}"/>
              </a:ext>
            </a:extLst>
          </p:cNvPr>
          <p:cNvCxnSpPr>
            <a:cxnSpLocks/>
          </p:cNvCxnSpPr>
          <p:nvPr/>
        </p:nvCxnSpPr>
        <p:spPr>
          <a:xfrm>
            <a:off x="1075820" y="4408895"/>
            <a:ext cx="7691569" cy="0"/>
          </a:xfrm>
          <a:prstGeom prst="line">
            <a:avLst/>
          </a:prstGeom>
          <a:ln w="19050">
            <a:solidFill>
              <a:srgbClr val="262699"/>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3CD65FA6-F886-04DE-CF50-C99120774409}"/>
              </a:ext>
            </a:extLst>
          </p:cNvPr>
          <p:cNvGrpSpPr/>
          <p:nvPr/>
        </p:nvGrpSpPr>
        <p:grpSpPr>
          <a:xfrm>
            <a:off x="843108" y="1933298"/>
            <a:ext cx="10505785" cy="1919635"/>
            <a:chOff x="843108" y="1933298"/>
            <a:chExt cx="10505785" cy="1919635"/>
          </a:xfrm>
        </p:grpSpPr>
        <p:sp>
          <p:nvSpPr>
            <p:cNvPr id="136" name="テキスト ボックス 135">
              <a:extLst>
                <a:ext uri="{FF2B5EF4-FFF2-40B4-BE49-F238E27FC236}">
                  <a16:creationId xmlns:a16="http://schemas.microsoft.com/office/drawing/2014/main" id="{832E557A-F4BE-9938-CBEE-36183E38C169}"/>
                </a:ext>
              </a:extLst>
            </p:cNvPr>
            <p:cNvSpPr txBox="1"/>
            <p:nvPr/>
          </p:nvSpPr>
          <p:spPr bwMode="auto">
            <a:xfrm>
              <a:off x="843108" y="1934983"/>
              <a:ext cx="184666" cy="1912366"/>
            </a:xfrm>
            <a:prstGeom prst="rect">
              <a:avLst/>
            </a:prstGeom>
            <a:solidFill>
              <a:srgbClr val="7F7F7F"/>
            </a:solidFill>
            <a:ln w="6350">
              <a:solidFill>
                <a:schemeClr val="tx2">
                  <a:lumMod val="40000"/>
                  <a:lumOff val="60000"/>
                </a:schemeClr>
              </a:solid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200"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現在のプロセス</a:t>
              </a:r>
            </a:p>
          </p:txBody>
        </p:sp>
        <p:cxnSp>
          <p:nvCxnSpPr>
            <p:cNvPr id="139" name="直線コネクタ 138">
              <a:extLst>
                <a:ext uri="{FF2B5EF4-FFF2-40B4-BE49-F238E27FC236}">
                  <a16:creationId xmlns:a16="http://schemas.microsoft.com/office/drawing/2014/main" id="{094E1EE0-FB9E-26B7-2338-C321A2E70DA3}"/>
                </a:ext>
              </a:extLst>
            </p:cNvPr>
            <p:cNvCxnSpPr>
              <a:cxnSpLocks/>
            </p:cNvCxnSpPr>
            <p:nvPr/>
          </p:nvCxnSpPr>
          <p:spPr>
            <a:xfrm>
              <a:off x="1030852" y="2354285"/>
              <a:ext cx="10318041"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2" name="正方形/長方形 141">
              <a:extLst>
                <a:ext uri="{FF2B5EF4-FFF2-40B4-BE49-F238E27FC236}">
                  <a16:creationId xmlns:a16="http://schemas.microsoft.com/office/drawing/2014/main" id="{7F4D7E79-53C9-A28C-CBE1-5EC1366A1C0E}"/>
                </a:ext>
              </a:extLst>
            </p:cNvPr>
            <p:cNvSpPr/>
            <p:nvPr/>
          </p:nvSpPr>
          <p:spPr>
            <a:xfrm>
              <a:off x="1035154"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①課題認識</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市場情報収集</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44" name="直線コネクタ 143">
              <a:extLst>
                <a:ext uri="{FF2B5EF4-FFF2-40B4-BE49-F238E27FC236}">
                  <a16:creationId xmlns:a16="http://schemas.microsoft.com/office/drawing/2014/main" id="{8AECF196-EE81-6D7C-04AC-A19780843284}"/>
                </a:ext>
              </a:extLst>
            </p:cNvPr>
            <p:cNvCxnSpPr>
              <a:cxnSpLocks/>
            </p:cNvCxnSpPr>
            <p:nvPr/>
          </p:nvCxnSpPr>
          <p:spPr>
            <a:xfrm rot="5400000">
              <a:off x="2657278" y="2897133"/>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5" name="正方形/長方形 144">
              <a:extLst>
                <a:ext uri="{FF2B5EF4-FFF2-40B4-BE49-F238E27FC236}">
                  <a16:creationId xmlns:a16="http://schemas.microsoft.com/office/drawing/2014/main" id="{7AC71C91-5707-543A-C95F-F97D1AB3C3C4}"/>
                </a:ext>
              </a:extLst>
            </p:cNvPr>
            <p:cNvSpPr/>
            <p:nvPr/>
          </p:nvSpPr>
          <p:spPr>
            <a:xfrm>
              <a:off x="3613077"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②計画立案</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46" name="正方形/長方形 145">
              <a:extLst>
                <a:ext uri="{FF2B5EF4-FFF2-40B4-BE49-F238E27FC236}">
                  <a16:creationId xmlns:a16="http://schemas.microsoft.com/office/drawing/2014/main" id="{1A519402-6657-82FE-2D69-0AE462FA2C2C}"/>
                </a:ext>
              </a:extLst>
            </p:cNvPr>
            <p:cNvSpPr/>
            <p:nvPr/>
          </p:nvSpPr>
          <p:spPr>
            <a:xfrm>
              <a:off x="6191000"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③テストマーケティング実行</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BD2118BB-EA17-7754-D0CE-2E226751BED1}"/>
                </a:ext>
              </a:extLst>
            </p:cNvPr>
            <p:cNvSpPr/>
            <p:nvPr/>
          </p:nvSpPr>
          <p:spPr>
            <a:xfrm>
              <a:off x="8768922"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④評価と改善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49" name="直線コネクタ 148">
              <a:extLst>
                <a:ext uri="{FF2B5EF4-FFF2-40B4-BE49-F238E27FC236}">
                  <a16:creationId xmlns:a16="http://schemas.microsoft.com/office/drawing/2014/main" id="{3E35F0A8-4E51-3350-042B-DB8ACEF65B2B}"/>
                </a:ext>
              </a:extLst>
            </p:cNvPr>
            <p:cNvCxnSpPr>
              <a:cxnSpLocks/>
            </p:cNvCxnSpPr>
            <p:nvPr/>
          </p:nvCxnSpPr>
          <p:spPr>
            <a:xfrm rot="5400000">
              <a:off x="5235200" y="2897133"/>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C32CD974-0138-028F-61EA-B1004195B1BC}"/>
                </a:ext>
              </a:extLst>
            </p:cNvPr>
            <p:cNvCxnSpPr>
              <a:cxnSpLocks/>
            </p:cNvCxnSpPr>
            <p:nvPr/>
          </p:nvCxnSpPr>
          <p:spPr>
            <a:xfrm rot="5400000">
              <a:off x="7813122" y="2897133"/>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38" name="正方形/長方形 137">
              <a:extLst>
                <a:ext uri="{FF2B5EF4-FFF2-40B4-BE49-F238E27FC236}">
                  <a16:creationId xmlns:a16="http://schemas.microsoft.com/office/drawing/2014/main" id="{AF208303-CFB7-74CB-5E87-85387E044D61}"/>
                </a:ext>
              </a:extLst>
            </p:cNvPr>
            <p:cNvSpPr/>
            <p:nvPr/>
          </p:nvSpPr>
          <p:spPr>
            <a:xfrm>
              <a:off x="1030852" y="1934983"/>
              <a:ext cx="10315996" cy="1912366"/>
            </a:xfrm>
            <a:prstGeom prst="rect">
              <a:avLst/>
            </a:prstGeom>
            <a:no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fontAlgn="base">
                <a:spcBef>
                  <a:spcPct val="0"/>
                </a:spcBef>
                <a:spcAft>
                  <a:spcPct val="0"/>
                </a:spcAft>
              </a:pP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nvGrpSpPr>
            <p:cNvPr id="244" name="グループ化 243">
              <a:extLst>
                <a:ext uri="{FF2B5EF4-FFF2-40B4-BE49-F238E27FC236}">
                  <a16:creationId xmlns:a16="http://schemas.microsoft.com/office/drawing/2014/main" id="{E37557EF-9F15-ACC0-B4CE-5D7548870518}"/>
                </a:ext>
              </a:extLst>
            </p:cNvPr>
            <p:cNvGrpSpPr/>
            <p:nvPr/>
          </p:nvGrpSpPr>
          <p:grpSpPr>
            <a:xfrm>
              <a:off x="3858147" y="3096790"/>
              <a:ext cx="2087785" cy="487927"/>
              <a:chOff x="3710654" y="2763328"/>
              <a:chExt cx="2087785" cy="487927"/>
            </a:xfrm>
          </p:grpSpPr>
          <p:grpSp>
            <p:nvGrpSpPr>
              <p:cNvPr id="206" name="グループ化 205">
                <a:extLst>
                  <a:ext uri="{FF2B5EF4-FFF2-40B4-BE49-F238E27FC236}">
                    <a16:creationId xmlns:a16="http://schemas.microsoft.com/office/drawing/2014/main" id="{DF3BFBAE-8303-F95B-A5F8-771909C86DEF}"/>
                  </a:ext>
                </a:extLst>
              </p:cNvPr>
              <p:cNvGrpSpPr/>
              <p:nvPr/>
            </p:nvGrpSpPr>
            <p:grpSpPr>
              <a:xfrm>
                <a:off x="3710654" y="2763328"/>
                <a:ext cx="976373" cy="487927"/>
                <a:chOff x="3710654" y="2763328"/>
                <a:chExt cx="976373" cy="487927"/>
              </a:xfrm>
            </p:grpSpPr>
            <p:sp>
              <p:nvSpPr>
                <p:cNvPr id="191" name="正方形/長方形 190">
                  <a:extLst>
                    <a:ext uri="{FF2B5EF4-FFF2-40B4-BE49-F238E27FC236}">
                      <a16:creationId xmlns:a16="http://schemas.microsoft.com/office/drawing/2014/main" id="{344930F7-9971-9F8B-5441-3E4D20249D51}"/>
                    </a:ext>
                  </a:extLst>
                </p:cNvPr>
                <p:cNvSpPr/>
                <p:nvPr/>
              </p:nvSpPr>
              <p:spPr>
                <a:xfrm>
                  <a:off x="3856525" y="310564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調査機関</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92" name="図 191">
                  <a:extLst>
                    <a:ext uri="{FF2B5EF4-FFF2-40B4-BE49-F238E27FC236}">
                      <a16:creationId xmlns:a16="http://schemas.microsoft.com/office/drawing/2014/main" id="{3D597122-1CDF-91D0-86C3-433A4991E7E5}"/>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20645" y="2763328"/>
                  <a:ext cx="366382" cy="366383"/>
                </a:xfrm>
                <a:prstGeom prst="rect">
                  <a:avLst/>
                </a:prstGeom>
              </p:spPr>
            </p:pic>
            <p:pic>
              <p:nvPicPr>
                <p:cNvPr id="193" name="図 192">
                  <a:extLst>
                    <a:ext uri="{FF2B5EF4-FFF2-40B4-BE49-F238E27FC236}">
                      <a16:creationId xmlns:a16="http://schemas.microsoft.com/office/drawing/2014/main" id="{9133F867-602D-423D-2158-C4D80B95483D}"/>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15649" y="2763328"/>
                  <a:ext cx="366382" cy="366383"/>
                </a:xfrm>
                <a:prstGeom prst="rect">
                  <a:avLst/>
                </a:prstGeom>
              </p:spPr>
            </p:pic>
            <p:pic>
              <p:nvPicPr>
                <p:cNvPr id="194" name="図 193">
                  <a:extLst>
                    <a:ext uri="{FF2B5EF4-FFF2-40B4-BE49-F238E27FC236}">
                      <a16:creationId xmlns:a16="http://schemas.microsoft.com/office/drawing/2014/main" id="{57B80B59-6036-12E9-E231-BD0D2708A420}"/>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0654" y="2763328"/>
                  <a:ext cx="366382" cy="366383"/>
                </a:xfrm>
                <a:prstGeom prst="rect">
                  <a:avLst/>
                </a:prstGeom>
              </p:spPr>
            </p:pic>
          </p:grpSp>
          <p:pic>
            <p:nvPicPr>
              <p:cNvPr id="196" name="グラフィックス 195" descr="ワークフロー">
                <a:extLst>
                  <a:ext uri="{FF2B5EF4-FFF2-40B4-BE49-F238E27FC236}">
                    <a16:creationId xmlns:a16="http://schemas.microsoft.com/office/drawing/2014/main" id="{00B594E4-4964-11E3-6B65-90151AF4FADD}"/>
                  </a:ext>
                </a:extLst>
              </p:cNvPr>
              <p:cNvPicPr>
                <a:picLocks noChangeAspect="1"/>
              </p:cNvPicPr>
              <p:nvPr/>
            </p:nvPicPr>
            <p:blipFill>
              <a:blip r:embed="rId12">
                <a:duotone>
                  <a:schemeClr val="accent3">
                    <a:shade val="45000"/>
                    <a:satMod val="135000"/>
                  </a:schemeClr>
                  <a:prstClr val="white"/>
                </a:duotone>
                <a:extLst>
                  <a:ext uri="{96DAC541-7B7A-43D3-8B79-37D633B846F1}">
                    <asvg:svgBlip xmlns:asvg="http://schemas.microsoft.com/office/drawing/2016/SVG/main" r:embed="rId13"/>
                  </a:ext>
                </a:extLst>
              </a:blip>
              <a:stretch>
                <a:fillRect/>
              </a:stretch>
            </p:blipFill>
            <p:spPr>
              <a:xfrm>
                <a:off x="5270204" y="2763328"/>
                <a:ext cx="371841" cy="371841"/>
              </a:xfrm>
              <a:prstGeom prst="rect">
                <a:avLst/>
              </a:prstGeom>
            </p:spPr>
          </p:pic>
          <p:sp>
            <p:nvSpPr>
              <p:cNvPr id="200" name="正方形/長方形 199">
                <a:extLst>
                  <a:ext uri="{FF2B5EF4-FFF2-40B4-BE49-F238E27FC236}">
                    <a16:creationId xmlns:a16="http://schemas.microsoft.com/office/drawing/2014/main" id="{0511E0E8-E40C-EFC2-A5ED-E872FDCF89FF}"/>
                  </a:ext>
                </a:extLst>
              </p:cNvPr>
              <p:cNvSpPr/>
              <p:nvPr/>
            </p:nvSpPr>
            <p:spPr>
              <a:xfrm>
                <a:off x="5113809" y="310564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独自の設計</a:t>
                </a:r>
                <a:endParaRPr lang="en-US" altLang="ja-JP" sz="800" dirty="0">
                  <a:solidFill>
                    <a:srgbClr val="4B4B4B"/>
                  </a:solidFill>
                  <a:latin typeface="Meiryo UI" panose="020B0604030504040204" pitchFamily="50" charset="-128"/>
                  <a:ea typeface="Meiryo UI" panose="020B0604030504040204" pitchFamily="50" charset="-128"/>
                </a:endParaRPr>
              </a:p>
            </p:txBody>
          </p:sp>
          <p:cxnSp>
            <p:nvCxnSpPr>
              <p:cNvPr id="201" name="コネクタ: カギ線 21">
                <a:extLst>
                  <a:ext uri="{FF2B5EF4-FFF2-40B4-BE49-F238E27FC236}">
                    <a16:creationId xmlns:a16="http://schemas.microsoft.com/office/drawing/2014/main" id="{B9A21F04-BE22-F85B-5B83-DFA54BD703A2}"/>
                  </a:ext>
                </a:extLst>
              </p:cNvPr>
              <p:cNvCxnSpPr>
                <a:cxnSpLocks/>
                <a:stCxn id="192" idx="3"/>
                <a:endCxn id="196" idx="1"/>
              </p:cNvCxnSpPr>
              <p:nvPr/>
            </p:nvCxnSpPr>
            <p:spPr>
              <a:xfrm>
                <a:off x="4687027" y="2946520"/>
                <a:ext cx="583177" cy="272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7" name="正方形/長方形 166">
              <a:extLst>
                <a:ext uri="{FF2B5EF4-FFF2-40B4-BE49-F238E27FC236}">
                  <a16:creationId xmlns:a16="http://schemas.microsoft.com/office/drawing/2014/main" id="{78E124FC-8CE2-FC7A-60BC-5081CE025BDD}"/>
                </a:ext>
              </a:extLst>
            </p:cNvPr>
            <p:cNvSpPr/>
            <p:nvPr/>
          </p:nvSpPr>
          <p:spPr>
            <a:xfrm>
              <a:off x="2502824" y="3441628"/>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調査機関</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68" name="図 167">
              <a:extLst>
                <a:ext uri="{FF2B5EF4-FFF2-40B4-BE49-F238E27FC236}">
                  <a16:creationId xmlns:a16="http://schemas.microsoft.com/office/drawing/2014/main" id="{303C7814-C726-25D2-789F-9BAA458EB785}"/>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66944" y="3099313"/>
              <a:ext cx="366382" cy="366383"/>
            </a:xfrm>
            <a:prstGeom prst="rect">
              <a:avLst/>
            </a:prstGeom>
          </p:spPr>
        </p:pic>
        <p:pic>
          <p:nvPicPr>
            <p:cNvPr id="169" name="図 168">
              <a:extLst>
                <a:ext uri="{FF2B5EF4-FFF2-40B4-BE49-F238E27FC236}">
                  <a16:creationId xmlns:a16="http://schemas.microsoft.com/office/drawing/2014/main" id="{7D1E0F01-11F2-9578-658C-5507F1D455C6}"/>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1948" y="3099313"/>
              <a:ext cx="366382" cy="366383"/>
            </a:xfrm>
            <a:prstGeom prst="rect">
              <a:avLst/>
            </a:prstGeom>
          </p:spPr>
        </p:pic>
        <p:pic>
          <p:nvPicPr>
            <p:cNvPr id="170" name="図 169">
              <a:extLst>
                <a:ext uri="{FF2B5EF4-FFF2-40B4-BE49-F238E27FC236}">
                  <a16:creationId xmlns:a16="http://schemas.microsoft.com/office/drawing/2014/main" id="{14E9ABF9-55D6-9D61-DAE0-03ED829F1D94}"/>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56953" y="3099313"/>
              <a:ext cx="366382" cy="366383"/>
            </a:xfrm>
            <a:prstGeom prst="rect">
              <a:avLst/>
            </a:prstGeom>
          </p:spPr>
        </p:pic>
        <p:grpSp>
          <p:nvGrpSpPr>
            <p:cNvPr id="176" name="グループ化 175">
              <a:extLst>
                <a:ext uri="{FF2B5EF4-FFF2-40B4-BE49-F238E27FC236}">
                  <a16:creationId xmlns:a16="http://schemas.microsoft.com/office/drawing/2014/main" id="{EF056EE5-15EE-6B21-CB1F-CDF4C9AED5C7}"/>
                </a:ext>
              </a:extLst>
            </p:cNvPr>
            <p:cNvGrpSpPr/>
            <p:nvPr/>
          </p:nvGrpSpPr>
          <p:grpSpPr>
            <a:xfrm>
              <a:off x="1314906" y="3096790"/>
              <a:ext cx="519816" cy="496713"/>
              <a:chOff x="1284612" y="2592906"/>
              <a:chExt cx="519816" cy="496713"/>
            </a:xfrm>
          </p:grpSpPr>
          <p:sp>
            <p:nvSpPr>
              <p:cNvPr id="172" name="正方形/長方形 171">
                <a:extLst>
                  <a:ext uri="{FF2B5EF4-FFF2-40B4-BE49-F238E27FC236}">
                    <a16:creationId xmlns:a16="http://schemas.microsoft.com/office/drawing/2014/main" id="{1DE9A00E-84EA-3BD6-1782-998B3EA10C33}"/>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75" name="グラフィックス 174" descr="ユーザー">
                <a:extLst>
                  <a:ext uri="{FF2B5EF4-FFF2-40B4-BE49-F238E27FC236}">
                    <a16:creationId xmlns:a16="http://schemas.microsoft.com/office/drawing/2014/main" id="{CB19017E-3FA8-0DA6-3BA0-5D51ADF6E2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7912" y="2592906"/>
                <a:ext cx="366380" cy="366380"/>
              </a:xfrm>
              <a:prstGeom prst="rect">
                <a:avLst/>
              </a:prstGeom>
            </p:spPr>
          </p:pic>
        </p:grpSp>
        <p:grpSp>
          <p:nvGrpSpPr>
            <p:cNvPr id="218" name="グループ化 217">
              <a:extLst>
                <a:ext uri="{FF2B5EF4-FFF2-40B4-BE49-F238E27FC236}">
                  <a16:creationId xmlns:a16="http://schemas.microsoft.com/office/drawing/2014/main" id="{9828946C-5B54-B40E-911B-FA4BCF96D97A}"/>
                </a:ext>
              </a:extLst>
            </p:cNvPr>
            <p:cNvGrpSpPr/>
            <p:nvPr/>
          </p:nvGrpSpPr>
          <p:grpSpPr>
            <a:xfrm>
              <a:off x="1754586" y="3205042"/>
              <a:ext cx="602367" cy="154925"/>
              <a:chOff x="1607093" y="2851355"/>
              <a:chExt cx="602367" cy="154925"/>
            </a:xfrm>
          </p:grpSpPr>
          <p:cxnSp>
            <p:nvCxnSpPr>
              <p:cNvPr id="178" name="コネクタ: カギ線 21">
                <a:extLst>
                  <a:ext uri="{FF2B5EF4-FFF2-40B4-BE49-F238E27FC236}">
                    <a16:creationId xmlns:a16="http://schemas.microsoft.com/office/drawing/2014/main" id="{3B8E9C4D-3068-F89C-13E7-D8AD878C1375}"/>
                  </a:ext>
                </a:extLst>
              </p:cNvPr>
              <p:cNvCxnSpPr>
                <a:cxnSpLocks/>
              </p:cNvCxnSpPr>
              <p:nvPr/>
            </p:nvCxnSpPr>
            <p:spPr>
              <a:xfrm>
                <a:off x="1607093" y="2851355"/>
                <a:ext cx="602367"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コネクタ: カギ線 21">
                <a:extLst>
                  <a:ext uri="{FF2B5EF4-FFF2-40B4-BE49-F238E27FC236}">
                    <a16:creationId xmlns:a16="http://schemas.microsoft.com/office/drawing/2014/main" id="{8D3FD582-B7E5-17D4-DAB7-054735089EC0}"/>
                  </a:ext>
                </a:extLst>
              </p:cNvPr>
              <p:cNvCxnSpPr>
                <a:cxnSpLocks/>
              </p:cNvCxnSpPr>
              <p:nvPr/>
            </p:nvCxnSpPr>
            <p:spPr>
              <a:xfrm>
                <a:off x="1607093" y="3003755"/>
                <a:ext cx="602367" cy="2525"/>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198" name="グラフィックス 197" descr="つながり">
              <a:extLst>
                <a:ext uri="{FF2B5EF4-FFF2-40B4-BE49-F238E27FC236}">
                  <a16:creationId xmlns:a16="http://schemas.microsoft.com/office/drawing/2014/main" id="{1C316939-F1F9-8E79-B108-EA695ECDD9C0}"/>
                </a:ext>
              </a:extLst>
            </p:cNvPr>
            <p:cNvPicPr>
              <a:picLocks noChangeAspect="1"/>
            </p:cNvPicPr>
            <p:nvPr/>
          </p:nvPicPr>
          <p:blipFill>
            <a:blip r:embed="rId14">
              <a:duotone>
                <a:schemeClr val="accent3">
                  <a:shade val="45000"/>
                  <a:satMod val="135000"/>
                </a:schemeClr>
                <a:prstClr val="white"/>
              </a:duotone>
              <a:extLst>
                <a:ext uri="{96DAC541-7B7A-43D3-8B79-37D633B846F1}">
                  <asvg:svgBlip xmlns:asvg="http://schemas.microsoft.com/office/drawing/2016/SVG/main" r:embed="rId15"/>
                </a:ext>
              </a:extLst>
            </a:blip>
            <a:stretch>
              <a:fillRect/>
            </a:stretch>
          </p:blipFill>
          <p:spPr>
            <a:xfrm>
              <a:off x="7973952" y="3096790"/>
              <a:ext cx="369849" cy="369849"/>
            </a:xfrm>
            <a:prstGeom prst="rect">
              <a:avLst/>
            </a:prstGeom>
          </p:spPr>
        </p:pic>
        <p:grpSp>
          <p:nvGrpSpPr>
            <p:cNvPr id="207" name="グループ化 206">
              <a:extLst>
                <a:ext uri="{FF2B5EF4-FFF2-40B4-BE49-F238E27FC236}">
                  <a16:creationId xmlns:a16="http://schemas.microsoft.com/office/drawing/2014/main" id="{2264A91F-CD63-2866-8C03-CF75F0EA1512}"/>
                </a:ext>
              </a:extLst>
            </p:cNvPr>
            <p:cNvGrpSpPr/>
            <p:nvPr/>
          </p:nvGrpSpPr>
          <p:grpSpPr>
            <a:xfrm>
              <a:off x="6458734" y="3099908"/>
              <a:ext cx="976373" cy="487927"/>
              <a:chOff x="3710654" y="2763328"/>
              <a:chExt cx="976373" cy="487927"/>
            </a:xfrm>
          </p:grpSpPr>
          <p:sp>
            <p:nvSpPr>
              <p:cNvPr id="208" name="正方形/長方形 207">
                <a:extLst>
                  <a:ext uri="{FF2B5EF4-FFF2-40B4-BE49-F238E27FC236}">
                    <a16:creationId xmlns:a16="http://schemas.microsoft.com/office/drawing/2014/main" id="{B56A0FD9-4EBD-8527-0DCE-416C64948487}"/>
                  </a:ext>
                </a:extLst>
              </p:cNvPr>
              <p:cNvSpPr/>
              <p:nvPr/>
            </p:nvSpPr>
            <p:spPr>
              <a:xfrm>
                <a:off x="3856525" y="310564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調査機関</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09" name="図 208">
                <a:extLst>
                  <a:ext uri="{FF2B5EF4-FFF2-40B4-BE49-F238E27FC236}">
                    <a16:creationId xmlns:a16="http://schemas.microsoft.com/office/drawing/2014/main" id="{7E7E326E-D965-6A6F-BC5C-CD65A98AAC00}"/>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20645" y="2763328"/>
                <a:ext cx="366382" cy="366383"/>
              </a:xfrm>
              <a:prstGeom prst="rect">
                <a:avLst/>
              </a:prstGeom>
            </p:spPr>
          </p:pic>
          <p:pic>
            <p:nvPicPr>
              <p:cNvPr id="210" name="図 209">
                <a:extLst>
                  <a:ext uri="{FF2B5EF4-FFF2-40B4-BE49-F238E27FC236}">
                    <a16:creationId xmlns:a16="http://schemas.microsoft.com/office/drawing/2014/main" id="{B01BC812-F4D5-4F8F-EBAC-D71E0B4E6C90}"/>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15649" y="2763328"/>
                <a:ext cx="366382" cy="366383"/>
              </a:xfrm>
              <a:prstGeom prst="rect">
                <a:avLst/>
              </a:prstGeom>
            </p:spPr>
          </p:pic>
          <p:pic>
            <p:nvPicPr>
              <p:cNvPr id="211" name="図 210">
                <a:extLst>
                  <a:ext uri="{FF2B5EF4-FFF2-40B4-BE49-F238E27FC236}">
                    <a16:creationId xmlns:a16="http://schemas.microsoft.com/office/drawing/2014/main" id="{1177CF73-68D8-1823-EC7F-AE3E1079DDE7}"/>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0654" y="2763328"/>
                <a:ext cx="366382" cy="366383"/>
              </a:xfrm>
              <a:prstGeom prst="rect">
                <a:avLst/>
              </a:prstGeom>
            </p:spPr>
          </p:pic>
        </p:grpSp>
        <p:sp>
          <p:nvSpPr>
            <p:cNvPr id="215" name="正方形/長方形 214">
              <a:extLst>
                <a:ext uri="{FF2B5EF4-FFF2-40B4-BE49-F238E27FC236}">
                  <a16:creationId xmlns:a16="http://schemas.microsoft.com/office/drawing/2014/main" id="{D4A1CED0-F9C9-30FC-FEEF-6656158FEF53}"/>
                </a:ext>
              </a:extLst>
            </p:cNvPr>
            <p:cNvSpPr/>
            <p:nvPr/>
          </p:nvSpPr>
          <p:spPr>
            <a:xfrm>
              <a:off x="7816561" y="340412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独自の</a:t>
              </a:r>
              <a:br>
                <a:rPr lang="en-US" altLang="ja-JP" sz="800" dirty="0">
                  <a:solidFill>
                    <a:srgbClr val="4B4B4B"/>
                  </a:solidFill>
                  <a:latin typeface="Meiryo UI" panose="020B0604030504040204" pitchFamily="50" charset="-128"/>
                  <a:ea typeface="Meiryo UI" panose="020B0604030504040204" pitchFamily="50" charset="-128"/>
                </a:rPr>
              </a:br>
              <a:r>
                <a:rPr lang="ja-JP" altLang="en-US" sz="800" dirty="0">
                  <a:solidFill>
                    <a:srgbClr val="4B4B4B"/>
                  </a:solidFill>
                  <a:latin typeface="Meiryo UI" panose="020B0604030504040204" pitchFamily="50" charset="-128"/>
                  <a:ea typeface="Meiryo UI" panose="020B0604030504040204" pitchFamily="50" charset="-128"/>
                </a:rPr>
                <a:t>ネットワーク</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226" name="グループ化 225">
              <a:extLst>
                <a:ext uri="{FF2B5EF4-FFF2-40B4-BE49-F238E27FC236}">
                  <a16:creationId xmlns:a16="http://schemas.microsoft.com/office/drawing/2014/main" id="{C5FD94C2-1C38-294E-8070-75BB20714BEC}"/>
                </a:ext>
              </a:extLst>
            </p:cNvPr>
            <p:cNvGrpSpPr/>
            <p:nvPr/>
          </p:nvGrpSpPr>
          <p:grpSpPr>
            <a:xfrm>
              <a:off x="7385309" y="3202020"/>
              <a:ext cx="602367" cy="154925"/>
              <a:chOff x="1607093" y="2851355"/>
              <a:chExt cx="602367" cy="154925"/>
            </a:xfrm>
          </p:grpSpPr>
          <p:cxnSp>
            <p:nvCxnSpPr>
              <p:cNvPr id="227" name="コネクタ: カギ線 21">
                <a:extLst>
                  <a:ext uri="{FF2B5EF4-FFF2-40B4-BE49-F238E27FC236}">
                    <a16:creationId xmlns:a16="http://schemas.microsoft.com/office/drawing/2014/main" id="{E0C218D9-8851-DCD1-74FC-0C90E0507596}"/>
                  </a:ext>
                </a:extLst>
              </p:cNvPr>
              <p:cNvCxnSpPr>
                <a:cxnSpLocks/>
              </p:cNvCxnSpPr>
              <p:nvPr/>
            </p:nvCxnSpPr>
            <p:spPr>
              <a:xfrm>
                <a:off x="1607093" y="2851355"/>
                <a:ext cx="602367"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コネクタ: カギ線 21">
                <a:extLst>
                  <a:ext uri="{FF2B5EF4-FFF2-40B4-BE49-F238E27FC236}">
                    <a16:creationId xmlns:a16="http://schemas.microsoft.com/office/drawing/2014/main" id="{FBA881DE-2FDF-C362-C7FE-187B2238B680}"/>
                  </a:ext>
                </a:extLst>
              </p:cNvPr>
              <p:cNvCxnSpPr>
                <a:cxnSpLocks/>
              </p:cNvCxnSpPr>
              <p:nvPr/>
            </p:nvCxnSpPr>
            <p:spPr>
              <a:xfrm>
                <a:off x="1607093" y="3003755"/>
                <a:ext cx="602367" cy="2525"/>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30" name="グループ化 229">
              <a:extLst>
                <a:ext uri="{FF2B5EF4-FFF2-40B4-BE49-F238E27FC236}">
                  <a16:creationId xmlns:a16="http://schemas.microsoft.com/office/drawing/2014/main" id="{B1C5281B-37C0-550A-0A51-2E35DB837D32}"/>
                </a:ext>
              </a:extLst>
            </p:cNvPr>
            <p:cNvGrpSpPr/>
            <p:nvPr/>
          </p:nvGrpSpPr>
          <p:grpSpPr>
            <a:xfrm>
              <a:off x="9037887" y="3096790"/>
              <a:ext cx="2039994" cy="496713"/>
              <a:chOff x="2209460" y="2744365"/>
              <a:chExt cx="2039994" cy="496713"/>
            </a:xfrm>
          </p:grpSpPr>
          <p:sp>
            <p:nvSpPr>
              <p:cNvPr id="231" name="正方形/長方形 230">
                <a:extLst>
                  <a:ext uri="{FF2B5EF4-FFF2-40B4-BE49-F238E27FC236}">
                    <a16:creationId xmlns:a16="http://schemas.microsoft.com/office/drawing/2014/main" id="{2341003A-2638-F6AA-2DCB-86CC68ACAFF1}"/>
                  </a:ext>
                </a:extLst>
              </p:cNvPr>
              <p:cNvSpPr/>
              <p:nvPr/>
            </p:nvSpPr>
            <p:spPr>
              <a:xfrm>
                <a:off x="2355331" y="308920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調査機関</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32" name="図 231">
                <a:extLst>
                  <a:ext uri="{FF2B5EF4-FFF2-40B4-BE49-F238E27FC236}">
                    <a16:creationId xmlns:a16="http://schemas.microsoft.com/office/drawing/2014/main" id="{A2AE3500-EBF4-3D38-DE97-7BE90B76BD5E}"/>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19451" y="2746888"/>
                <a:ext cx="366382" cy="366383"/>
              </a:xfrm>
              <a:prstGeom prst="rect">
                <a:avLst/>
              </a:prstGeom>
            </p:spPr>
          </p:pic>
          <p:pic>
            <p:nvPicPr>
              <p:cNvPr id="233" name="図 232">
                <a:extLst>
                  <a:ext uri="{FF2B5EF4-FFF2-40B4-BE49-F238E27FC236}">
                    <a16:creationId xmlns:a16="http://schemas.microsoft.com/office/drawing/2014/main" id="{6794C144-0609-7E0B-0B4B-4F4D6A7CEAD4}"/>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14455" y="2746888"/>
                <a:ext cx="366382" cy="366383"/>
              </a:xfrm>
              <a:prstGeom prst="rect">
                <a:avLst/>
              </a:prstGeom>
            </p:spPr>
          </p:pic>
          <p:pic>
            <p:nvPicPr>
              <p:cNvPr id="234" name="図 233">
                <a:extLst>
                  <a:ext uri="{FF2B5EF4-FFF2-40B4-BE49-F238E27FC236}">
                    <a16:creationId xmlns:a16="http://schemas.microsoft.com/office/drawing/2014/main" id="{C68D9852-5494-AF26-7B35-F8A20500E179}"/>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09460" y="2746888"/>
                <a:ext cx="366382" cy="366383"/>
              </a:xfrm>
              <a:prstGeom prst="rect">
                <a:avLst/>
              </a:prstGeom>
            </p:spPr>
          </p:pic>
          <p:grpSp>
            <p:nvGrpSpPr>
              <p:cNvPr id="235" name="グループ化 234">
                <a:extLst>
                  <a:ext uri="{FF2B5EF4-FFF2-40B4-BE49-F238E27FC236}">
                    <a16:creationId xmlns:a16="http://schemas.microsoft.com/office/drawing/2014/main" id="{967D9674-52F8-3A09-1E11-6D7394ACB009}"/>
                  </a:ext>
                </a:extLst>
              </p:cNvPr>
              <p:cNvGrpSpPr/>
              <p:nvPr/>
            </p:nvGrpSpPr>
            <p:grpSpPr>
              <a:xfrm>
                <a:off x="3729638" y="2744365"/>
                <a:ext cx="519816" cy="496713"/>
                <a:chOff x="3846837" y="2592906"/>
                <a:chExt cx="519816" cy="496713"/>
              </a:xfrm>
            </p:grpSpPr>
            <p:sp>
              <p:nvSpPr>
                <p:cNvPr id="239" name="正方形/長方形 238">
                  <a:extLst>
                    <a:ext uri="{FF2B5EF4-FFF2-40B4-BE49-F238E27FC236}">
                      <a16:creationId xmlns:a16="http://schemas.microsoft.com/office/drawing/2014/main" id="{C2EB6EA0-FD64-5E0E-20DC-A1072FB9FDC2}"/>
                    </a:ext>
                  </a:extLst>
                </p:cNvPr>
                <p:cNvSpPr/>
                <p:nvPr/>
              </p:nvSpPr>
              <p:spPr>
                <a:xfrm>
                  <a:off x="3846837"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40" name="グラフィックス 239" descr="ユーザー">
                  <a:extLst>
                    <a:ext uri="{FF2B5EF4-FFF2-40B4-BE49-F238E27FC236}">
                      <a16:creationId xmlns:a16="http://schemas.microsoft.com/office/drawing/2014/main" id="{8F785ADF-3696-ECBC-D40D-23297A450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137" y="2592906"/>
                  <a:ext cx="366380" cy="366380"/>
                </a:xfrm>
                <a:prstGeom prst="rect">
                  <a:avLst/>
                </a:prstGeom>
              </p:spPr>
            </p:pic>
          </p:grpSp>
          <p:cxnSp>
            <p:nvCxnSpPr>
              <p:cNvPr id="237" name="コネクタ: カギ線 21">
                <a:extLst>
                  <a:ext uri="{FF2B5EF4-FFF2-40B4-BE49-F238E27FC236}">
                    <a16:creationId xmlns:a16="http://schemas.microsoft.com/office/drawing/2014/main" id="{7E8875D5-1B02-A133-629D-93396FF5C516}"/>
                  </a:ext>
                </a:extLst>
              </p:cNvPr>
              <p:cNvCxnSpPr>
                <a:cxnSpLocks/>
                <a:stCxn id="232" idx="3"/>
                <a:endCxn id="240" idx="1"/>
              </p:cNvCxnSpPr>
              <p:nvPr/>
            </p:nvCxnSpPr>
            <p:spPr>
              <a:xfrm flipV="1">
                <a:off x="3185833" y="2927555"/>
                <a:ext cx="617105"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5" name="グループ化 344">
              <a:extLst>
                <a:ext uri="{FF2B5EF4-FFF2-40B4-BE49-F238E27FC236}">
                  <a16:creationId xmlns:a16="http://schemas.microsoft.com/office/drawing/2014/main" id="{2875F3A2-9A35-3EBF-A73F-1FB424D60785}"/>
                </a:ext>
              </a:extLst>
            </p:cNvPr>
            <p:cNvGrpSpPr/>
            <p:nvPr/>
          </p:nvGrpSpPr>
          <p:grpSpPr>
            <a:xfrm>
              <a:off x="1030852" y="2361923"/>
              <a:ext cx="10311692" cy="420987"/>
              <a:chOff x="1187554" y="1999973"/>
              <a:chExt cx="10311692" cy="420987"/>
            </a:xfrm>
          </p:grpSpPr>
          <p:sp>
            <p:nvSpPr>
              <p:cNvPr id="341" name="正方形/長方形 340">
                <a:extLst>
                  <a:ext uri="{FF2B5EF4-FFF2-40B4-BE49-F238E27FC236}">
                    <a16:creationId xmlns:a16="http://schemas.microsoft.com/office/drawing/2014/main" id="{18F2E190-9EFF-1BE4-6EA4-64CABBB760EB}"/>
                  </a:ext>
                </a:extLst>
              </p:cNvPr>
              <p:cNvSpPr/>
              <p:nvPr/>
            </p:nvSpPr>
            <p:spPr>
              <a:xfrm>
                <a:off x="1187554" y="199997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担当者が調査機関に相談</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調査機関の独自のナレッジを連携</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助言</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42" name="正方形/長方形 341">
                <a:extLst>
                  <a:ext uri="{FF2B5EF4-FFF2-40B4-BE49-F238E27FC236}">
                    <a16:creationId xmlns:a16="http://schemas.microsoft.com/office/drawing/2014/main" id="{96FC0FEC-D74D-B026-FB25-5F9A910B31B5}"/>
                  </a:ext>
                </a:extLst>
              </p:cNvPr>
              <p:cNvSpPr/>
              <p:nvPr/>
            </p:nvSpPr>
            <p:spPr>
              <a:xfrm>
                <a:off x="3765477" y="199997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調査機関が顧客の要望に応じて、</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独自のノウハウでヒアリング設計</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高額な見積</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43" name="正方形/長方形 342">
                <a:extLst>
                  <a:ext uri="{FF2B5EF4-FFF2-40B4-BE49-F238E27FC236}">
                    <a16:creationId xmlns:a16="http://schemas.microsoft.com/office/drawing/2014/main" id="{EA405C1A-EF0C-3A2D-48A7-6AF72BCF638B}"/>
                  </a:ext>
                </a:extLst>
              </p:cNvPr>
              <p:cNvSpPr/>
              <p:nvPr/>
            </p:nvSpPr>
            <p:spPr>
              <a:xfrm>
                <a:off x="6343400" y="199997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独自のネットワークでテストマーケ実行</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結果をレポートに整理</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44" name="正方形/長方形 343">
                <a:extLst>
                  <a:ext uri="{FF2B5EF4-FFF2-40B4-BE49-F238E27FC236}">
                    <a16:creationId xmlns:a16="http://schemas.microsoft.com/office/drawing/2014/main" id="{EFDEDB5B-25A2-115B-50B5-EB649225D194}"/>
                  </a:ext>
                </a:extLst>
              </p:cNvPr>
              <p:cNvSpPr/>
              <p:nvPr/>
            </p:nvSpPr>
            <p:spPr>
              <a:xfrm>
                <a:off x="8921322" y="199997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調査機関から顧客にレポートを提出</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継続しなければ一過性で終わる</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sp>
        <p:nvSpPr>
          <p:cNvPr id="346" name="正方形/長方形 345">
            <a:extLst>
              <a:ext uri="{FF2B5EF4-FFF2-40B4-BE49-F238E27FC236}">
                <a16:creationId xmlns:a16="http://schemas.microsoft.com/office/drawing/2014/main" id="{4D8071FE-48DD-0A2B-ECFC-B6CFE33320D8}"/>
              </a:ext>
            </a:extLst>
          </p:cNvPr>
          <p:cNvSpPr/>
          <p:nvPr/>
        </p:nvSpPr>
        <p:spPr>
          <a:xfrm>
            <a:off x="1030852" y="4904648"/>
            <a:ext cx="7733768"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担当者が「</a:t>
            </a:r>
            <a:r>
              <a:rPr kumimoji="0" lang="en-US" altLang="ja-JP" sz="1050" kern="0" dirty="0" err="1">
                <a:solidFill>
                  <a:srgbClr val="000000">
                    <a:lumMod val="65000"/>
                    <a:lumOff val="35000"/>
                  </a:srgbClr>
                </a:solidFill>
                <a:latin typeface="Meiryo UI" panose="020B0604030504040204" pitchFamily="50" charset="-128"/>
                <a:ea typeface="Meiryo UI" panose="020B0604030504040204" pitchFamily="50" charset="-128"/>
              </a:rPr>
              <a:t>BlueTry</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」に登録した自社商品と過去データから、推奨されているターゲット国を選定</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調査したいコミュニティを持っている留学生に連絡し、テストマーケを依頼</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留学生のテストマーケ完了後、 「</a:t>
            </a:r>
            <a:r>
              <a:rPr kumimoji="0" lang="en-US" altLang="ja-JP" sz="1050" kern="0" dirty="0" err="1">
                <a:solidFill>
                  <a:srgbClr val="000000">
                    <a:lumMod val="65000"/>
                    <a:lumOff val="35000"/>
                  </a:srgbClr>
                </a:solidFill>
                <a:latin typeface="Meiryo UI" panose="020B0604030504040204" pitchFamily="50" charset="-128"/>
                <a:ea typeface="Meiryo UI" panose="020B0604030504040204" pitchFamily="50" charset="-128"/>
              </a:rPr>
              <a:t>BlueTry</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」のレポート結果を確認し、次のフェーズに移行もしくはその評価に基づいた改善活動の実施</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47" name="四角形: 角を丸くする 346">
            <a:extLst>
              <a:ext uri="{FF2B5EF4-FFF2-40B4-BE49-F238E27FC236}">
                <a16:creationId xmlns:a16="http://schemas.microsoft.com/office/drawing/2014/main" id="{B2E4EBFA-1216-A416-9ADC-477106CE0D08}"/>
              </a:ext>
            </a:extLst>
          </p:cNvPr>
          <p:cNvSpPr/>
          <p:nvPr/>
        </p:nvSpPr>
        <p:spPr>
          <a:xfrm>
            <a:off x="7816561" y="5542644"/>
            <a:ext cx="632119" cy="632195"/>
          </a:xfrm>
          <a:prstGeom prst="roundRect">
            <a:avLst/>
          </a:prstGeom>
          <a:noFill/>
          <a:ln w="19050">
            <a:solidFill>
              <a:srgbClr val="262699"/>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348" name="正方形/長方形 347">
            <a:extLst>
              <a:ext uri="{FF2B5EF4-FFF2-40B4-BE49-F238E27FC236}">
                <a16:creationId xmlns:a16="http://schemas.microsoft.com/office/drawing/2014/main" id="{768036C8-2DCD-51ED-D50F-72D82D6CDAE0}"/>
              </a:ext>
            </a:extLst>
          </p:cNvPr>
          <p:cNvSpPr/>
          <p:nvPr/>
        </p:nvSpPr>
        <p:spPr>
          <a:xfrm>
            <a:off x="8995305" y="6232720"/>
            <a:ext cx="1710796" cy="247260"/>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rPr>
              <a:t>AI</a:t>
            </a:r>
            <a:r>
              <a:rPr kumimoji="0" lang="ja-JP" altLang="en-US" sz="1200" b="1" kern="0" dirty="0">
                <a:solidFill>
                  <a:srgbClr val="262699"/>
                </a:solidFill>
                <a:latin typeface="Meiryo UI" panose="020B0604030504040204" pitchFamily="50" charset="-128"/>
                <a:ea typeface="Meiryo UI" panose="020B0604030504040204" pitchFamily="50" charset="-128"/>
                <a:cs typeface="Hiragino Kaku Gothic Pro W3" charset="-128"/>
              </a:rPr>
              <a:t>による業務効率化＆</a:t>
            </a:r>
            <a:br>
              <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rPr>
            </a:br>
            <a:r>
              <a:rPr kumimoji="0" lang="ja-JP" altLang="en-US" sz="1200" b="1" kern="0" dirty="0">
                <a:solidFill>
                  <a:srgbClr val="262699"/>
                </a:solidFill>
                <a:latin typeface="Meiryo UI" panose="020B0604030504040204" pitchFamily="50" charset="-128"/>
                <a:ea typeface="Meiryo UI" panose="020B0604030504040204" pitchFamily="50" charset="-128"/>
                <a:cs typeface="Hiragino Kaku Gothic Pro W3" charset="-128"/>
              </a:rPr>
              <a:t>データ蓄積による</a:t>
            </a:r>
            <a:r>
              <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rPr>
              <a:t>UX</a:t>
            </a:r>
            <a:r>
              <a:rPr kumimoji="0" lang="ja-JP" altLang="en-US" sz="1200" b="1" kern="0" dirty="0">
                <a:solidFill>
                  <a:srgbClr val="262699"/>
                </a:solidFill>
                <a:latin typeface="Meiryo UI" panose="020B0604030504040204" pitchFamily="50" charset="-128"/>
                <a:ea typeface="Meiryo UI" panose="020B0604030504040204" pitchFamily="50" charset="-128"/>
                <a:cs typeface="Hiragino Kaku Gothic Pro W3" charset="-128"/>
              </a:rPr>
              <a:t>向上</a:t>
            </a:r>
            <a:endPar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endParaRPr>
          </a:p>
        </p:txBody>
      </p:sp>
      <p:sp>
        <p:nvSpPr>
          <p:cNvPr id="349" name="四角形: 角を丸くする 348">
            <a:extLst>
              <a:ext uri="{FF2B5EF4-FFF2-40B4-BE49-F238E27FC236}">
                <a16:creationId xmlns:a16="http://schemas.microsoft.com/office/drawing/2014/main" id="{4F003ED1-2082-14A4-90E1-A9B70E0056AB}"/>
              </a:ext>
            </a:extLst>
          </p:cNvPr>
          <p:cNvSpPr/>
          <p:nvPr/>
        </p:nvSpPr>
        <p:spPr>
          <a:xfrm>
            <a:off x="6047232" y="5542644"/>
            <a:ext cx="632119" cy="632195"/>
          </a:xfrm>
          <a:prstGeom prst="roundRect">
            <a:avLst/>
          </a:prstGeom>
          <a:noFill/>
          <a:ln w="19050">
            <a:solidFill>
              <a:srgbClr val="262699"/>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350" name="四角形: 角を丸くする 349">
            <a:extLst>
              <a:ext uri="{FF2B5EF4-FFF2-40B4-BE49-F238E27FC236}">
                <a16:creationId xmlns:a16="http://schemas.microsoft.com/office/drawing/2014/main" id="{50F717AC-F940-5C27-3816-E35A22F39A2C}"/>
              </a:ext>
            </a:extLst>
          </p:cNvPr>
          <p:cNvSpPr/>
          <p:nvPr/>
        </p:nvSpPr>
        <p:spPr>
          <a:xfrm>
            <a:off x="3988795" y="5542644"/>
            <a:ext cx="632119" cy="632195"/>
          </a:xfrm>
          <a:prstGeom prst="roundRect">
            <a:avLst/>
          </a:prstGeom>
          <a:noFill/>
          <a:ln w="19050">
            <a:solidFill>
              <a:srgbClr val="262699"/>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351" name="四角形: 角を丸くする 350">
            <a:extLst>
              <a:ext uri="{FF2B5EF4-FFF2-40B4-BE49-F238E27FC236}">
                <a16:creationId xmlns:a16="http://schemas.microsoft.com/office/drawing/2014/main" id="{9D1DB902-C440-CF55-67E4-6AAD3DD37572}"/>
              </a:ext>
            </a:extLst>
          </p:cNvPr>
          <p:cNvSpPr/>
          <p:nvPr/>
        </p:nvSpPr>
        <p:spPr>
          <a:xfrm>
            <a:off x="2171236" y="5542644"/>
            <a:ext cx="632119" cy="632195"/>
          </a:xfrm>
          <a:prstGeom prst="roundRect">
            <a:avLst/>
          </a:prstGeom>
          <a:noFill/>
          <a:ln w="19050">
            <a:solidFill>
              <a:srgbClr val="262699"/>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cxnSp>
        <p:nvCxnSpPr>
          <p:cNvPr id="352" name="コネクタ: カギ線 21">
            <a:extLst>
              <a:ext uri="{FF2B5EF4-FFF2-40B4-BE49-F238E27FC236}">
                <a16:creationId xmlns:a16="http://schemas.microsoft.com/office/drawing/2014/main" id="{ACCE0611-1A1A-1EB5-2CE0-BF781DA765F1}"/>
              </a:ext>
            </a:extLst>
          </p:cNvPr>
          <p:cNvCxnSpPr>
            <a:cxnSpLocks/>
            <a:stCxn id="350" idx="2"/>
            <a:endCxn id="348" idx="1"/>
          </p:cNvCxnSpPr>
          <p:nvPr/>
        </p:nvCxnSpPr>
        <p:spPr>
          <a:xfrm rot="16200000" flipH="1">
            <a:off x="6559325" y="3920369"/>
            <a:ext cx="181511" cy="4690450"/>
          </a:xfrm>
          <a:prstGeom prst="bentConnector2">
            <a:avLst/>
          </a:prstGeom>
          <a:ln w="19050">
            <a:solidFill>
              <a:srgbClr val="262699"/>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53" name="コネクタ: カギ線 21">
            <a:extLst>
              <a:ext uri="{FF2B5EF4-FFF2-40B4-BE49-F238E27FC236}">
                <a16:creationId xmlns:a16="http://schemas.microsoft.com/office/drawing/2014/main" id="{77F378ED-4DD9-E93F-8719-C32DDC58883D}"/>
              </a:ext>
            </a:extLst>
          </p:cNvPr>
          <p:cNvCxnSpPr>
            <a:cxnSpLocks/>
            <a:stCxn id="349" idx="2"/>
            <a:endCxn id="348" idx="1"/>
          </p:cNvCxnSpPr>
          <p:nvPr/>
        </p:nvCxnSpPr>
        <p:spPr>
          <a:xfrm rot="16200000" flipH="1">
            <a:off x="7588543" y="4949587"/>
            <a:ext cx="181511" cy="2632013"/>
          </a:xfrm>
          <a:prstGeom prst="bentConnector2">
            <a:avLst/>
          </a:prstGeom>
          <a:ln w="19050">
            <a:solidFill>
              <a:srgbClr val="262699"/>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54" name="コネクタ: カギ線 21">
            <a:extLst>
              <a:ext uri="{FF2B5EF4-FFF2-40B4-BE49-F238E27FC236}">
                <a16:creationId xmlns:a16="http://schemas.microsoft.com/office/drawing/2014/main" id="{849DA659-DE07-BFEF-9E9A-C10911F7CAC4}"/>
              </a:ext>
            </a:extLst>
          </p:cNvPr>
          <p:cNvCxnSpPr>
            <a:cxnSpLocks/>
            <a:stCxn id="347" idx="2"/>
            <a:endCxn id="348" idx="1"/>
          </p:cNvCxnSpPr>
          <p:nvPr/>
        </p:nvCxnSpPr>
        <p:spPr>
          <a:xfrm rot="16200000" flipH="1">
            <a:off x="8473208" y="5834252"/>
            <a:ext cx="181511" cy="862684"/>
          </a:xfrm>
          <a:prstGeom prst="bentConnector2">
            <a:avLst/>
          </a:prstGeom>
          <a:ln w="19050">
            <a:solidFill>
              <a:srgbClr val="262699"/>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61" name="コネクタ: カギ線 21">
            <a:extLst>
              <a:ext uri="{FF2B5EF4-FFF2-40B4-BE49-F238E27FC236}">
                <a16:creationId xmlns:a16="http://schemas.microsoft.com/office/drawing/2014/main" id="{7E546F64-6FA5-42A9-CD69-866092ACFDE3}"/>
              </a:ext>
            </a:extLst>
          </p:cNvPr>
          <p:cNvCxnSpPr>
            <a:cxnSpLocks/>
            <a:stCxn id="351" idx="2"/>
            <a:endCxn id="348" idx="1"/>
          </p:cNvCxnSpPr>
          <p:nvPr/>
        </p:nvCxnSpPr>
        <p:spPr>
          <a:xfrm rot="16200000" flipH="1">
            <a:off x="5650545" y="3011589"/>
            <a:ext cx="181511" cy="6508009"/>
          </a:xfrm>
          <a:prstGeom prst="bentConnector2">
            <a:avLst/>
          </a:prstGeom>
          <a:ln w="19050">
            <a:solidFill>
              <a:srgbClr val="262699"/>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364" name="正方形/長方形 363">
            <a:extLst>
              <a:ext uri="{FF2B5EF4-FFF2-40B4-BE49-F238E27FC236}">
                <a16:creationId xmlns:a16="http://schemas.microsoft.com/office/drawing/2014/main" id="{A055AA28-5B6C-8E57-CAEF-00778416ECAA}"/>
              </a:ext>
            </a:extLst>
          </p:cNvPr>
          <p:cNvSpPr/>
          <p:nvPr/>
        </p:nvSpPr>
        <p:spPr>
          <a:xfrm>
            <a:off x="1075820" y="4175495"/>
            <a:ext cx="7688799" cy="247260"/>
          </a:xfrm>
          <a:prstGeom prst="rect">
            <a:avLst/>
          </a:prstGeom>
          <a:noFill/>
          <a:ln w="9525" cap="flat" cmpd="sng" algn="ctr">
            <a:noFill/>
            <a:prstDash val="solid"/>
          </a:ln>
          <a:effectLst/>
        </p:spPr>
        <p:txBody>
          <a:bodyPr vert="horz" lIns="36000" rIns="36000" rtlCol="0" anchor="ctr"/>
          <a:lstStyle/>
          <a:p>
            <a:pPr lvl="0" algn="ctr" fontAlgn="base">
              <a:spcBef>
                <a:spcPct val="0"/>
              </a:spcBef>
              <a:spcAft>
                <a:spcPct val="0"/>
              </a:spcAft>
            </a:pPr>
            <a:r>
              <a:rPr kumimoji="0" lang="ja-JP" altLang="en-US" sz="1200" b="1" kern="0" dirty="0">
                <a:solidFill>
                  <a:srgbClr val="262699"/>
                </a:solidFill>
                <a:latin typeface="Meiryo UI" panose="020B0604030504040204" pitchFamily="50" charset="-128"/>
                <a:ea typeface="Meiryo UI" panose="020B0604030504040204" pitchFamily="50" charset="-128"/>
                <a:cs typeface="Hiragino Kaku Gothic Pro W3" charset="-128"/>
              </a:rPr>
              <a:t>情報収集と実行のシームレスな統合によるリードタイムの短縮化</a:t>
            </a:r>
            <a:endPar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endParaRPr>
          </a:p>
        </p:txBody>
      </p:sp>
    </p:spTree>
    <p:extLst>
      <p:ext uri="{BB962C8B-B14F-4D97-AF65-F5344CB8AC3E}">
        <p14:creationId xmlns:p14="http://schemas.microsoft.com/office/powerpoint/2010/main" val="2029782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1BC02-6A17-FDF4-5003-717F6691F2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1FC07C-B8D6-5DC2-719E-C856A338A844}"/>
              </a:ext>
            </a:extLst>
          </p:cNvPr>
          <p:cNvSpPr>
            <a:spLocks noGrp="1"/>
          </p:cNvSpPr>
          <p:nvPr>
            <p:ph type="title"/>
          </p:nvPr>
        </p:nvSpPr>
        <p:spPr/>
        <p:txBody>
          <a:bodyPr anchor="ctr"/>
          <a:lstStyle/>
          <a:p>
            <a:r>
              <a:rPr lang="ja-JP" altLang="en-US" dirty="0">
                <a:latin typeface="Meiryo UI" panose="020B0604030504040204" pitchFamily="50" charset="-128"/>
                <a:ea typeface="Meiryo UI" panose="020B0604030504040204" pitchFamily="50" charset="-128"/>
              </a:rPr>
              <a:t>留学生における本ビジネスの価値</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E8841BA-9BF6-410F-E07F-325DC2356F45}"/>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77B2EBA5-4980-867F-711A-A033710AC2FC}"/>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dirty="0">
                <a:solidFill>
                  <a:schemeClr val="tx1">
                    <a:lumMod val="65000"/>
                    <a:lumOff val="35000"/>
                  </a:schemeClr>
                </a:solidFill>
                <a:latin typeface="Meiryo UI"/>
                <a:ea typeface="Meiryo UI"/>
                <a:cs typeface="Hiragino Kaku Gothic Pro W3" charset="-128"/>
              </a:rPr>
              <a:t>留学生活において、以下の価値を提供できる。</a:t>
            </a:r>
            <a:endParaRPr lang="en-US" altLang="ja-JP" sz="1200" dirty="0">
              <a:solidFill>
                <a:schemeClr val="tx1">
                  <a:lumMod val="65000"/>
                  <a:lumOff val="35000"/>
                </a:schemeClr>
              </a:solidFill>
              <a:latin typeface="Meiryo UI"/>
              <a:ea typeface="Meiryo UI"/>
              <a:cs typeface="Hiragino Kaku Gothic Pro W3" charset="-128"/>
            </a:endParaRPr>
          </a:p>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1.</a:t>
            </a:r>
            <a:r>
              <a:rPr lang="ja-JP" altLang="en-US" dirty="0">
                <a:solidFill>
                  <a:schemeClr val="tx1">
                    <a:lumMod val="65000"/>
                    <a:lumOff val="35000"/>
                  </a:schemeClr>
                </a:solidFill>
                <a:latin typeface="Meiryo UI"/>
                <a:ea typeface="Meiryo UI"/>
                <a:cs typeface="Hiragino Kaku Gothic Pro W3" charset="-128"/>
              </a:rPr>
              <a:t>日本企業との契約に基づいたアルバイトによる金銭問題の解消</a:t>
            </a:r>
            <a:endParaRPr lang="en-US" altLang="ja-JP" dirty="0">
              <a:solidFill>
                <a:schemeClr val="tx1">
                  <a:lumMod val="65000"/>
                  <a:lumOff val="35000"/>
                </a:schemeClr>
              </a:solidFill>
              <a:latin typeface="Meiryo UI"/>
              <a:ea typeface="Meiryo UI"/>
              <a:cs typeface="Hiragino Kaku Gothic Pro W3" charset="-128"/>
            </a:endParaRPr>
          </a:p>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2.</a:t>
            </a:r>
            <a:r>
              <a:rPr lang="ja-JP" altLang="en-US" dirty="0">
                <a:solidFill>
                  <a:schemeClr val="tx1">
                    <a:lumMod val="65000"/>
                    <a:lumOff val="35000"/>
                  </a:schemeClr>
                </a:solidFill>
                <a:latin typeface="Meiryo UI"/>
                <a:ea typeface="Meiryo UI"/>
                <a:cs typeface="Hiragino Kaku Gothic Pro W3" charset="-128"/>
              </a:rPr>
              <a:t>目的を同じくした留学生ネットワークによる体験共有と精神的不安の解消</a:t>
            </a:r>
            <a:endParaRPr lang="en-US" altLang="ja-JP" dirty="0">
              <a:solidFill>
                <a:schemeClr val="tx1">
                  <a:lumMod val="65000"/>
                  <a:lumOff val="35000"/>
                </a:schemeClr>
              </a:solidFill>
              <a:latin typeface="Meiryo UI"/>
              <a:ea typeface="Meiryo UI"/>
              <a:cs typeface="Hiragino Kaku Gothic Pro W3" charset="-128"/>
            </a:endParaRPr>
          </a:p>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留学中の日本企業との実践的アルバイトを通じた（就活時の）</a:t>
            </a:r>
            <a:r>
              <a:rPr lang="en-US" altLang="ja-JP" dirty="0">
                <a:solidFill>
                  <a:schemeClr val="tx1">
                    <a:lumMod val="65000"/>
                    <a:lumOff val="35000"/>
                  </a:schemeClr>
                </a:solidFill>
                <a:latin typeface="Meiryo UI"/>
                <a:ea typeface="Meiryo UI"/>
                <a:cs typeface="Hiragino Kaku Gothic Pro W3" charset="-128"/>
              </a:rPr>
              <a:t>PR</a:t>
            </a:r>
            <a:r>
              <a:rPr lang="ja-JP" altLang="en-US" dirty="0">
                <a:solidFill>
                  <a:schemeClr val="tx1">
                    <a:lumMod val="65000"/>
                    <a:lumOff val="35000"/>
                  </a:schemeClr>
                </a:solidFill>
                <a:latin typeface="Meiryo UI"/>
                <a:ea typeface="Meiryo UI"/>
                <a:cs typeface="Hiragino Kaku Gothic Pro W3" charset="-128"/>
              </a:rPr>
              <a:t>実績の提供</a:t>
            </a:r>
            <a:endParaRPr lang="en-US" altLang="ja-JP" dirty="0">
              <a:solidFill>
                <a:schemeClr val="tx1">
                  <a:lumMod val="65000"/>
                  <a:lumOff val="35000"/>
                </a:schemeClr>
              </a:solidFill>
              <a:latin typeface="Meiryo UI"/>
              <a:ea typeface="Meiryo UI"/>
              <a:cs typeface="Hiragino Kaku Gothic Pro W3" charset="-128"/>
            </a:endParaRPr>
          </a:p>
        </p:txBody>
      </p:sp>
      <p:sp>
        <p:nvSpPr>
          <p:cNvPr id="5" name="テキスト ボックス 4">
            <a:extLst>
              <a:ext uri="{FF2B5EF4-FFF2-40B4-BE49-F238E27FC236}">
                <a16:creationId xmlns:a16="http://schemas.microsoft.com/office/drawing/2014/main" id="{A195C375-80C4-8BEF-65D3-CA17D9674497}"/>
              </a:ext>
            </a:extLst>
          </p:cNvPr>
          <p:cNvSpPr txBox="1"/>
          <p:nvPr/>
        </p:nvSpPr>
        <p:spPr bwMode="auto">
          <a:xfrm>
            <a:off x="843108" y="1934983"/>
            <a:ext cx="184666" cy="1912366"/>
          </a:xfrm>
          <a:prstGeom prst="rect">
            <a:avLst/>
          </a:prstGeom>
          <a:solidFill>
            <a:srgbClr val="7F7F7F"/>
          </a:solidFill>
          <a:ln w="6350">
            <a:solidFill>
              <a:schemeClr val="tx2">
                <a:lumMod val="40000"/>
                <a:lumOff val="60000"/>
              </a:schemeClr>
            </a:solid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200"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現在のプロセス</a:t>
            </a:r>
          </a:p>
        </p:txBody>
      </p:sp>
      <p:cxnSp>
        <p:nvCxnSpPr>
          <p:cNvPr id="6" name="直線コネクタ 5">
            <a:extLst>
              <a:ext uri="{FF2B5EF4-FFF2-40B4-BE49-F238E27FC236}">
                <a16:creationId xmlns:a16="http://schemas.microsoft.com/office/drawing/2014/main" id="{4C0DFD0C-E803-9585-54CC-2AE2344756AA}"/>
              </a:ext>
            </a:extLst>
          </p:cNvPr>
          <p:cNvCxnSpPr>
            <a:cxnSpLocks/>
          </p:cNvCxnSpPr>
          <p:nvPr/>
        </p:nvCxnSpPr>
        <p:spPr>
          <a:xfrm>
            <a:off x="1030852" y="2354285"/>
            <a:ext cx="773377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973BBC80-669F-3182-036C-8E88DC5188D4}"/>
              </a:ext>
            </a:extLst>
          </p:cNvPr>
          <p:cNvSpPr/>
          <p:nvPr/>
        </p:nvSpPr>
        <p:spPr>
          <a:xfrm>
            <a:off x="1035154"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アルバイトができない留学</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a16="http://schemas.microsoft.com/office/drawing/2014/main" id="{DE99ACF9-70FA-75D2-E57F-62FA79AEF4BC}"/>
              </a:ext>
            </a:extLst>
          </p:cNvPr>
          <p:cNvCxnSpPr>
            <a:cxnSpLocks/>
          </p:cNvCxnSpPr>
          <p:nvPr/>
        </p:nvCxnSpPr>
        <p:spPr>
          <a:xfrm rot="5400000">
            <a:off x="2657278" y="2897133"/>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47E7B881-121A-1D4F-319C-28A0093DD9C4}"/>
              </a:ext>
            </a:extLst>
          </p:cNvPr>
          <p:cNvSpPr/>
          <p:nvPr/>
        </p:nvSpPr>
        <p:spPr>
          <a:xfrm>
            <a:off x="3613077"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留学中の活動を共有しづらい生活</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5029E4CF-AC42-9196-CEAA-359EC50B4FBC}"/>
              </a:ext>
            </a:extLst>
          </p:cNvPr>
          <p:cNvSpPr/>
          <p:nvPr/>
        </p:nvSpPr>
        <p:spPr>
          <a:xfrm>
            <a:off x="6191000"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留学中の実践的な活動のない就活</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2" name="直線コネクタ 11">
            <a:extLst>
              <a:ext uri="{FF2B5EF4-FFF2-40B4-BE49-F238E27FC236}">
                <a16:creationId xmlns:a16="http://schemas.microsoft.com/office/drawing/2014/main" id="{1D3A27ED-B22F-E51C-2834-D34E21856233}"/>
              </a:ext>
            </a:extLst>
          </p:cNvPr>
          <p:cNvCxnSpPr>
            <a:cxnSpLocks/>
          </p:cNvCxnSpPr>
          <p:nvPr/>
        </p:nvCxnSpPr>
        <p:spPr>
          <a:xfrm rot="5400000">
            <a:off x="9064250" y="3927600"/>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98A357A3-0B11-00B2-257E-1F2A0425BB19}"/>
              </a:ext>
            </a:extLst>
          </p:cNvPr>
          <p:cNvSpPr/>
          <p:nvPr/>
        </p:nvSpPr>
        <p:spPr>
          <a:xfrm>
            <a:off x="1030853" y="1934983"/>
            <a:ext cx="7733770" cy="1912366"/>
          </a:xfrm>
          <a:prstGeom prst="rect">
            <a:avLst/>
          </a:prstGeom>
          <a:no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fontAlgn="base">
              <a:spcBef>
                <a:spcPct val="0"/>
              </a:spcBef>
              <a:spcAft>
                <a:spcPct val="0"/>
              </a:spcAft>
            </a:pP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E0FD0EB9-4C96-4850-1A04-81700CDE44D4}"/>
              </a:ext>
            </a:extLst>
          </p:cNvPr>
          <p:cNvSpPr/>
          <p:nvPr/>
        </p:nvSpPr>
        <p:spPr>
          <a:xfrm>
            <a:off x="2502824" y="3441628"/>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現地の企業</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7" name="図 16">
            <a:extLst>
              <a:ext uri="{FF2B5EF4-FFF2-40B4-BE49-F238E27FC236}">
                <a16:creationId xmlns:a16="http://schemas.microsoft.com/office/drawing/2014/main" id="{4634E16F-9811-948E-7311-FBC86AEF18AA}"/>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66944" y="3099313"/>
            <a:ext cx="366382" cy="366383"/>
          </a:xfrm>
          <a:prstGeom prst="rect">
            <a:avLst/>
          </a:prstGeom>
        </p:spPr>
      </p:pic>
      <p:pic>
        <p:nvPicPr>
          <p:cNvPr id="18" name="図 17">
            <a:extLst>
              <a:ext uri="{FF2B5EF4-FFF2-40B4-BE49-F238E27FC236}">
                <a16:creationId xmlns:a16="http://schemas.microsoft.com/office/drawing/2014/main" id="{3F8B36F8-E2A8-9647-83C9-76F37CF02650}"/>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1948" y="3099313"/>
            <a:ext cx="366382" cy="366383"/>
          </a:xfrm>
          <a:prstGeom prst="rect">
            <a:avLst/>
          </a:prstGeom>
        </p:spPr>
      </p:pic>
      <p:pic>
        <p:nvPicPr>
          <p:cNvPr id="19" name="図 18">
            <a:extLst>
              <a:ext uri="{FF2B5EF4-FFF2-40B4-BE49-F238E27FC236}">
                <a16:creationId xmlns:a16="http://schemas.microsoft.com/office/drawing/2014/main" id="{6A8B95D3-9CC4-15E4-B006-94776B8ED5D9}"/>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56953" y="3099313"/>
            <a:ext cx="366382" cy="366383"/>
          </a:xfrm>
          <a:prstGeom prst="rect">
            <a:avLst/>
          </a:prstGeom>
        </p:spPr>
      </p:pic>
      <p:grpSp>
        <p:nvGrpSpPr>
          <p:cNvPr id="20" name="グループ化 19">
            <a:extLst>
              <a:ext uri="{FF2B5EF4-FFF2-40B4-BE49-F238E27FC236}">
                <a16:creationId xmlns:a16="http://schemas.microsoft.com/office/drawing/2014/main" id="{E4B8466F-68C8-A3CF-6DDB-30611CCB77C2}"/>
              </a:ext>
            </a:extLst>
          </p:cNvPr>
          <p:cNvGrpSpPr/>
          <p:nvPr/>
        </p:nvGrpSpPr>
        <p:grpSpPr>
          <a:xfrm>
            <a:off x="1314906" y="3096790"/>
            <a:ext cx="519816" cy="496713"/>
            <a:chOff x="1284612" y="2592906"/>
            <a:chExt cx="519816" cy="496713"/>
          </a:xfrm>
        </p:grpSpPr>
        <p:sp>
          <p:nvSpPr>
            <p:cNvPr id="49" name="正方形/長方形 48">
              <a:extLst>
                <a:ext uri="{FF2B5EF4-FFF2-40B4-BE49-F238E27FC236}">
                  <a16:creationId xmlns:a16="http://schemas.microsoft.com/office/drawing/2014/main" id="{9C8C76B4-1EF9-9928-0C28-4AC84E32D56A}"/>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50" name="グラフィックス 49" descr="ユーザー">
              <a:extLst>
                <a:ext uri="{FF2B5EF4-FFF2-40B4-BE49-F238E27FC236}">
                  <a16:creationId xmlns:a16="http://schemas.microsoft.com/office/drawing/2014/main" id="{DEBC3AFD-826D-45EC-C7FE-7402F6BC11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cxnSp>
        <p:nvCxnSpPr>
          <p:cNvPr id="48" name="コネクタ: カギ線 21">
            <a:extLst>
              <a:ext uri="{FF2B5EF4-FFF2-40B4-BE49-F238E27FC236}">
                <a16:creationId xmlns:a16="http://schemas.microsoft.com/office/drawing/2014/main" id="{F2C001C3-F189-678B-108D-227202453401}"/>
              </a:ext>
            </a:extLst>
          </p:cNvPr>
          <p:cNvCxnSpPr>
            <a:cxnSpLocks/>
          </p:cNvCxnSpPr>
          <p:nvPr/>
        </p:nvCxnSpPr>
        <p:spPr>
          <a:xfrm>
            <a:off x="1754586" y="3357442"/>
            <a:ext cx="602367" cy="2525"/>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B2476CC3-A3A4-C773-47AA-A97A80C381B3}"/>
              </a:ext>
            </a:extLst>
          </p:cNvPr>
          <p:cNvSpPr/>
          <p:nvPr/>
        </p:nvSpPr>
        <p:spPr>
          <a:xfrm>
            <a:off x="1030852" y="236192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ビザの問題による現地のアルバイトの制限</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経済的な理由による留学期間の短縮</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F8E6D7D1-184A-D0F6-2997-111D6338CCC5}"/>
              </a:ext>
            </a:extLst>
          </p:cNvPr>
          <p:cNvSpPr/>
          <p:nvPr/>
        </p:nvSpPr>
        <p:spPr>
          <a:xfrm>
            <a:off x="3608775" y="236192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人間関係やカルチャーショックによる</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精神的な不安や負荷</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B671A3AF-D659-5CF5-7856-56678F02E70D}"/>
              </a:ext>
            </a:extLst>
          </p:cNvPr>
          <p:cNvSpPr/>
          <p:nvPr/>
        </p:nvSpPr>
        <p:spPr>
          <a:xfrm>
            <a:off x="6186698" y="236192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語学以外の就活における</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PR</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実績の不足</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2D93165F-0418-062C-9E7A-450F6E79F211}"/>
              </a:ext>
            </a:extLst>
          </p:cNvPr>
          <p:cNvSpPr/>
          <p:nvPr/>
        </p:nvSpPr>
        <p:spPr>
          <a:xfrm>
            <a:off x="7613815" y="3441628"/>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企業</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73" name="図 72">
            <a:extLst>
              <a:ext uri="{FF2B5EF4-FFF2-40B4-BE49-F238E27FC236}">
                <a16:creationId xmlns:a16="http://schemas.microsoft.com/office/drawing/2014/main" id="{41659093-BF61-DFC0-37D8-50A11A07162A}"/>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77935" y="3099313"/>
            <a:ext cx="366382" cy="366383"/>
          </a:xfrm>
          <a:prstGeom prst="rect">
            <a:avLst/>
          </a:prstGeom>
        </p:spPr>
      </p:pic>
      <p:pic>
        <p:nvPicPr>
          <p:cNvPr id="74" name="図 73">
            <a:extLst>
              <a:ext uri="{FF2B5EF4-FFF2-40B4-BE49-F238E27FC236}">
                <a16:creationId xmlns:a16="http://schemas.microsoft.com/office/drawing/2014/main" id="{D095C8D9-B376-D8DD-DB29-5F32618B8F71}"/>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72939" y="3099313"/>
            <a:ext cx="366382" cy="366383"/>
          </a:xfrm>
          <a:prstGeom prst="rect">
            <a:avLst/>
          </a:prstGeom>
        </p:spPr>
      </p:pic>
      <p:pic>
        <p:nvPicPr>
          <p:cNvPr id="75" name="図 74">
            <a:extLst>
              <a:ext uri="{FF2B5EF4-FFF2-40B4-BE49-F238E27FC236}">
                <a16:creationId xmlns:a16="http://schemas.microsoft.com/office/drawing/2014/main" id="{7052BE38-414E-E452-5DEC-028CA2C59193}"/>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67944" y="3099313"/>
            <a:ext cx="366382" cy="366383"/>
          </a:xfrm>
          <a:prstGeom prst="rect">
            <a:avLst/>
          </a:prstGeom>
        </p:spPr>
      </p:pic>
      <p:grpSp>
        <p:nvGrpSpPr>
          <p:cNvPr id="76" name="グループ化 75">
            <a:extLst>
              <a:ext uri="{FF2B5EF4-FFF2-40B4-BE49-F238E27FC236}">
                <a16:creationId xmlns:a16="http://schemas.microsoft.com/office/drawing/2014/main" id="{F55CF09E-E28F-0850-BA26-103ECD8A4371}"/>
              </a:ext>
            </a:extLst>
          </p:cNvPr>
          <p:cNvGrpSpPr/>
          <p:nvPr/>
        </p:nvGrpSpPr>
        <p:grpSpPr>
          <a:xfrm>
            <a:off x="6425897" y="3096790"/>
            <a:ext cx="519816" cy="496713"/>
            <a:chOff x="1284612" y="2592906"/>
            <a:chExt cx="519816" cy="496713"/>
          </a:xfrm>
        </p:grpSpPr>
        <p:sp>
          <p:nvSpPr>
            <p:cNvPr id="80" name="正方形/長方形 79">
              <a:extLst>
                <a:ext uri="{FF2B5EF4-FFF2-40B4-BE49-F238E27FC236}">
                  <a16:creationId xmlns:a16="http://schemas.microsoft.com/office/drawing/2014/main" id="{ABDAF812-3211-F511-2705-45979F69A0E8}"/>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81" name="グラフィックス 80" descr="ユーザー">
              <a:extLst>
                <a:ext uri="{FF2B5EF4-FFF2-40B4-BE49-F238E27FC236}">
                  <a16:creationId xmlns:a16="http://schemas.microsoft.com/office/drawing/2014/main" id="{2B483ECD-B9BD-44B6-1D62-5A88113CF7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cxnSp>
        <p:nvCxnSpPr>
          <p:cNvPr id="78" name="コネクタ: カギ線 21">
            <a:extLst>
              <a:ext uri="{FF2B5EF4-FFF2-40B4-BE49-F238E27FC236}">
                <a16:creationId xmlns:a16="http://schemas.microsoft.com/office/drawing/2014/main" id="{74276A0D-6D82-2A15-593A-9F12A0FB5596}"/>
              </a:ext>
            </a:extLst>
          </p:cNvPr>
          <p:cNvCxnSpPr>
            <a:cxnSpLocks/>
          </p:cNvCxnSpPr>
          <p:nvPr/>
        </p:nvCxnSpPr>
        <p:spPr>
          <a:xfrm>
            <a:off x="6865577" y="3281242"/>
            <a:ext cx="602367"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5" name="グラフィックス 124" descr="ドル">
            <a:extLst>
              <a:ext uri="{FF2B5EF4-FFF2-40B4-BE49-F238E27FC236}">
                <a16:creationId xmlns:a16="http://schemas.microsoft.com/office/drawing/2014/main" id="{6E69F3BD-EEA9-09E8-5D4B-E069326714EA}"/>
              </a:ext>
            </a:extLst>
          </p:cNvPr>
          <p:cNvPicPr>
            <a:picLocks noChangeAspect="1"/>
          </p:cNvPicPr>
          <p:nvPr/>
        </p:nvPicPr>
        <p:blipFill>
          <a:blip r:embed="rId5">
            <a:duotone>
              <a:schemeClr val="accent3">
                <a:shade val="45000"/>
                <a:satMod val="135000"/>
              </a:schemeClr>
              <a:prstClr val="white"/>
            </a:duotone>
            <a:extLst>
              <a:ext uri="{96DAC541-7B7A-43D3-8B79-37D633B846F1}">
                <asvg:svgBlip xmlns:asvg="http://schemas.microsoft.com/office/drawing/2016/SVG/main" r:embed="rId6"/>
              </a:ext>
            </a:extLst>
          </a:blip>
          <a:stretch>
            <a:fillRect/>
          </a:stretch>
        </p:blipFill>
        <p:spPr>
          <a:xfrm>
            <a:off x="1783566" y="3040724"/>
            <a:ext cx="299166" cy="299166"/>
          </a:xfrm>
          <a:prstGeom prst="rect">
            <a:avLst/>
          </a:prstGeom>
        </p:spPr>
      </p:pic>
      <p:pic>
        <p:nvPicPr>
          <p:cNvPr id="129" name="グラフィックス 128" descr="硬貨">
            <a:extLst>
              <a:ext uri="{FF2B5EF4-FFF2-40B4-BE49-F238E27FC236}">
                <a16:creationId xmlns:a16="http://schemas.microsoft.com/office/drawing/2014/main" id="{B5E96F41-E507-45DE-AFEA-0D32D91312EC}"/>
              </a:ext>
            </a:extLst>
          </p:cNvPr>
          <p:cNvPicPr>
            <a:picLocks noChangeAspect="1"/>
          </p:cNvPicPr>
          <p:nvPr/>
        </p:nvPicPr>
        <p:blipFill>
          <a:blip r:embed="rId7">
            <a:duotone>
              <a:schemeClr val="accent3">
                <a:shade val="45000"/>
                <a:satMod val="135000"/>
              </a:schemeClr>
              <a:prstClr val="white"/>
            </a:duotone>
            <a:extLst>
              <a:ext uri="{96DAC541-7B7A-43D3-8B79-37D633B846F1}">
                <asvg:svgBlip xmlns:asvg="http://schemas.microsoft.com/office/drawing/2016/SVG/main" r:embed="rId8"/>
              </a:ext>
            </a:extLst>
          </a:blip>
          <a:stretch>
            <a:fillRect/>
          </a:stretch>
        </p:blipFill>
        <p:spPr>
          <a:xfrm>
            <a:off x="2032666" y="3040724"/>
            <a:ext cx="299166" cy="299166"/>
          </a:xfrm>
          <a:prstGeom prst="rect">
            <a:avLst/>
          </a:prstGeom>
        </p:spPr>
      </p:pic>
      <p:sp>
        <p:nvSpPr>
          <p:cNvPr id="134" name="加算記号 133">
            <a:extLst>
              <a:ext uri="{FF2B5EF4-FFF2-40B4-BE49-F238E27FC236}">
                <a16:creationId xmlns:a16="http://schemas.microsoft.com/office/drawing/2014/main" id="{04C0DBDB-2C00-94E2-939B-F07419625FBE}"/>
              </a:ext>
            </a:extLst>
          </p:cNvPr>
          <p:cNvSpPr/>
          <p:nvPr/>
        </p:nvSpPr>
        <p:spPr>
          <a:xfrm rot="2700000">
            <a:off x="1863152" y="3158526"/>
            <a:ext cx="418842" cy="418842"/>
          </a:xfrm>
          <a:prstGeom prst="mathPlus">
            <a:avLst>
              <a:gd name="adj1" fmla="val 15480"/>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83" name="テキスト ボックス 82">
            <a:extLst>
              <a:ext uri="{FF2B5EF4-FFF2-40B4-BE49-F238E27FC236}">
                <a16:creationId xmlns:a16="http://schemas.microsoft.com/office/drawing/2014/main" id="{A3B28348-6614-1E8D-59EE-54941814F91F}"/>
              </a:ext>
            </a:extLst>
          </p:cNvPr>
          <p:cNvSpPr txBox="1"/>
          <p:nvPr/>
        </p:nvSpPr>
        <p:spPr bwMode="auto">
          <a:xfrm>
            <a:off x="843108" y="4485346"/>
            <a:ext cx="184666" cy="1912366"/>
          </a:xfrm>
          <a:prstGeom prst="rect">
            <a:avLst/>
          </a:prstGeom>
          <a:solidFill>
            <a:srgbClr val="262699"/>
          </a:solidFill>
          <a:ln w="6350">
            <a:solidFill>
              <a:schemeClr val="tx2">
                <a:lumMod val="40000"/>
                <a:lumOff val="60000"/>
              </a:schemeClr>
            </a:solid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200" kern="0" dirty="0">
                <a:solidFill>
                  <a:schemeClr val="bg1"/>
                </a:solidFill>
              </a:rPr>
              <a:t>提供</a:t>
            </a:r>
            <a:r>
              <a:rPr kumimoji="0" lang="ja-JP" altLang="en-US" sz="1200"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プロセス</a:t>
            </a:r>
          </a:p>
        </p:txBody>
      </p:sp>
      <p:cxnSp>
        <p:nvCxnSpPr>
          <p:cNvPr id="85" name="直線コネクタ 84">
            <a:extLst>
              <a:ext uri="{FF2B5EF4-FFF2-40B4-BE49-F238E27FC236}">
                <a16:creationId xmlns:a16="http://schemas.microsoft.com/office/drawing/2014/main" id="{D49CC079-255D-EB94-4419-9F499D87A63C}"/>
              </a:ext>
            </a:extLst>
          </p:cNvPr>
          <p:cNvCxnSpPr>
            <a:cxnSpLocks/>
          </p:cNvCxnSpPr>
          <p:nvPr/>
        </p:nvCxnSpPr>
        <p:spPr>
          <a:xfrm>
            <a:off x="1030853" y="4906333"/>
            <a:ext cx="773377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53FF1D2B-061B-9E65-E3C4-F9F912A63B08}"/>
              </a:ext>
            </a:extLst>
          </p:cNvPr>
          <p:cNvSpPr/>
          <p:nvPr/>
        </p:nvSpPr>
        <p:spPr>
          <a:xfrm>
            <a:off x="1035155" y="448534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アルバイトができる</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87" name="直線コネクタ 86">
            <a:extLst>
              <a:ext uri="{FF2B5EF4-FFF2-40B4-BE49-F238E27FC236}">
                <a16:creationId xmlns:a16="http://schemas.microsoft.com/office/drawing/2014/main" id="{251194D3-900F-CBA7-6E34-0DED6C6A38B5}"/>
              </a:ext>
            </a:extLst>
          </p:cNvPr>
          <p:cNvCxnSpPr>
            <a:cxnSpLocks/>
          </p:cNvCxnSpPr>
          <p:nvPr/>
        </p:nvCxnSpPr>
        <p:spPr>
          <a:xfrm rot="5400000">
            <a:off x="2657279" y="5449181"/>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正方形/長方形 87">
            <a:extLst>
              <a:ext uri="{FF2B5EF4-FFF2-40B4-BE49-F238E27FC236}">
                <a16:creationId xmlns:a16="http://schemas.microsoft.com/office/drawing/2014/main" id="{A014E8F9-7BE2-06C9-B64C-77B6AE5B927A}"/>
              </a:ext>
            </a:extLst>
          </p:cNvPr>
          <p:cNvSpPr/>
          <p:nvPr/>
        </p:nvSpPr>
        <p:spPr>
          <a:xfrm>
            <a:off x="3613078" y="448534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留学中の活動を共有できる</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生活</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E96FD213-97AC-6E89-5783-5A3FF2606D7E}"/>
              </a:ext>
            </a:extLst>
          </p:cNvPr>
          <p:cNvSpPr/>
          <p:nvPr/>
        </p:nvSpPr>
        <p:spPr>
          <a:xfrm>
            <a:off x="6191001" y="448534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留学中の実践的な活動がある</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就活</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395BA77-0B3F-F8C0-92D0-25938AA92642}"/>
              </a:ext>
            </a:extLst>
          </p:cNvPr>
          <p:cNvCxnSpPr>
            <a:cxnSpLocks/>
          </p:cNvCxnSpPr>
          <p:nvPr/>
        </p:nvCxnSpPr>
        <p:spPr>
          <a:xfrm rot="5400000">
            <a:off x="5235201" y="5449181"/>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1EA631D9-F9A9-D119-FBC9-41A7B69BFCB7}"/>
              </a:ext>
            </a:extLst>
          </p:cNvPr>
          <p:cNvSpPr/>
          <p:nvPr/>
        </p:nvSpPr>
        <p:spPr>
          <a:xfrm>
            <a:off x="1030854" y="4487031"/>
            <a:ext cx="7733770" cy="1912366"/>
          </a:xfrm>
          <a:prstGeom prst="rect">
            <a:avLst/>
          </a:prstGeom>
          <a:no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fontAlgn="base">
              <a:spcBef>
                <a:spcPct val="0"/>
              </a:spcBef>
              <a:spcAft>
                <a:spcPct val="0"/>
              </a:spcAft>
            </a:pP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4DBCAFD9-0222-3868-F3BB-EC22BC04B943}"/>
              </a:ext>
            </a:extLst>
          </p:cNvPr>
          <p:cNvSpPr/>
          <p:nvPr/>
        </p:nvSpPr>
        <p:spPr>
          <a:xfrm>
            <a:off x="2502825" y="5993676"/>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日本の企業</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94" name="図 93">
            <a:extLst>
              <a:ext uri="{FF2B5EF4-FFF2-40B4-BE49-F238E27FC236}">
                <a16:creationId xmlns:a16="http://schemas.microsoft.com/office/drawing/2014/main" id="{2A2038D4-65C0-DB4D-B068-39806661802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66945" y="5651361"/>
            <a:ext cx="366382" cy="366383"/>
          </a:xfrm>
          <a:prstGeom prst="rect">
            <a:avLst/>
          </a:prstGeom>
        </p:spPr>
      </p:pic>
      <p:pic>
        <p:nvPicPr>
          <p:cNvPr id="95" name="図 94">
            <a:extLst>
              <a:ext uri="{FF2B5EF4-FFF2-40B4-BE49-F238E27FC236}">
                <a16:creationId xmlns:a16="http://schemas.microsoft.com/office/drawing/2014/main" id="{DE73FDBC-B3A6-D7BA-36B3-9F20D2B0662C}"/>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1949" y="5651361"/>
            <a:ext cx="366382" cy="366383"/>
          </a:xfrm>
          <a:prstGeom prst="rect">
            <a:avLst/>
          </a:prstGeom>
        </p:spPr>
      </p:pic>
      <p:pic>
        <p:nvPicPr>
          <p:cNvPr id="96" name="図 95">
            <a:extLst>
              <a:ext uri="{FF2B5EF4-FFF2-40B4-BE49-F238E27FC236}">
                <a16:creationId xmlns:a16="http://schemas.microsoft.com/office/drawing/2014/main" id="{9814B93A-A265-F840-F5C3-A3B4E0FE23AA}"/>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56954" y="5651361"/>
            <a:ext cx="366382" cy="366383"/>
          </a:xfrm>
          <a:prstGeom prst="rect">
            <a:avLst/>
          </a:prstGeom>
        </p:spPr>
      </p:pic>
      <p:grpSp>
        <p:nvGrpSpPr>
          <p:cNvPr id="97" name="グループ化 96">
            <a:extLst>
              <a:ext uri="{FF2B5EF4-FFF2-40B4-BE49-F238E27FC236}">
                <a16:creationId xmlns:a16="http://schemas.microsoft.com/office/drawing/2014/main" id="{8899617D-9349-10B8-67F8-0770ABAE15FD}"/>
              </a:ext>
            </a:extLst>
          </p:cNvPr>
          <p:cNvGrpSpPr/>
          <p:nvPr/>
        </p:nvGrpSpPr>
        <p:grpSpPr>
          <a:xfrm>
            <a:off x="1314907" y="5648838"/>
            <a:ext cx="519816" cy="496713"/>
            <a:chOff x="1284612" y="2592906"/>
            <a:chExt cx="519816" cy="496713"/>
          </a:xfrm>
        </p:grpSpPr>
        <p:sp>
          <p:nvSpPr>
            <p:cNvPr id="101" name="正方形/長方形 100">
              <a:extLst>
                <a:ext uri="{FF2B5EF4-FFF2-40B4-BE49-F238E27FC236}">
                  <a16:creationId xmlns:a16="http://schemas.microsoft.com/office/drawing/2014/main" id="{B7314FEE-1DDB-1B7A-541A-44170F40952F}"/>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02" name="グラフィックス 101" descr="ユーザー">
              <a:extLst>
                <a:ext uri="{FF2B5EF4-FFF2-40B4-BE49-F238E27FC236}">
                  <a16:creationId xmlns:a16="http://schemas.microsoft.com/office/drawing/2014/main" id="{1BA68A69-4FB2-B556-B9CD-1BB3E670A8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cxnSp>
        <p:nvCxnSpPr>
          <p:cNvPr id="100" name="コネクタ: カギ線 21">
            <a:extLst>
              <a:ext uri="{FF2B5EF4-FFF2-40B4-BE49-F238E27FC236}">
                <a16:creationId xmlns:a16="http://schemas.microsoft.com/office/drawing/2014/main" id="{1309FAC9-381F-F14A-9C01-4775A6230D93}"/>
              </a:ext>
            </a:extLst>
          </p:cNvPr>
          <p:cNvCxnSpPr>
            <a:cxnSpLocks/>
          </p:cNvCxnSpPr>
          <p:nvPr/>
        </p:nvCxnSpPr>
        <p:spPr>
          <a:xfrm>
            <a:off x="1754587" y="5909490"/>
            <a:ext cx="602367" cy="2525"/>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3" name="正方形/長方形 102">
            <a:extLst>
              <a:ext uri="{FF2B5EF4-FFF2-40B4-BE49-F238E27FC236}">
                <a16:creationId xmlns:a16="http://schemas.microsoft.com/office/drawing/2014/main" id="{98D751E5-3257-24BD-DF22-DD290094F3F4}"/>
              </a:ext>
            </a:extLst>
          </p:cNvPr>
          <p:cNvSpPr/>
          <p:nvPr/>
        </p:nvSpPr>
        <p:spPr>
          <a:xfrm>
            <a:off x="1030853" y="4913971"/>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日本企業による</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アルバイト</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の</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規制緩和</a:t>
            </a:r>
            <a:r>
              <a:rPr kumimoji="0" lang="en-US" altLang="ja-JP" sz="1050" kern="0" baseline="30000" dirty="0">
                <a:solidFill>
                  <a:srgbClr val="000000">
                    <a:lumMod val="65000"/>
                    <a:lumOff val="35000"/>
                  </a:srgbClr>
                </a:solidFill>
                <a:latin typeface="Meiryo UI" panose="020B0604030504040204" pitchFamily="50" charset="-128"/>
                <a:ea typeface="Meiryo UI" panose="020B0604030504040204" pitchFamily="50" charset="-128"/>
              </a:rPr>
              <a:t>*1</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金銭問題の解決</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による</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留学継続</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04" name="正方形/長方形 103">
            <a:extLst>
              <a:ext uri="{FF2B5EF4-FFF2-40B4-BE49-F238E27FC236}">
                <a16:creationId xmlns:a16="http://schemas.microsoft.com/office/drawing/2014/main" id="{D0DE3432-4DDE-07F7-7D55-14683D1FC614}"/>
              </a:ext>
            </a:extLst>
          </p:cNvPr>
          <p:cNvSpPr/>
          <p:nvPr/>
        </p:nvSpPr>
        <p:spPr>
          <a:xfrm>
            <a:off x="3608776" y="4913971"/>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留学中の実践内容の記録を通じた</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他の留学生との体験の共有</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目的を同じくした</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メンバーとの繋がりによる精神的な不安の解消</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03D39FB0-FABA-BD29-A7FA-5A00F1049C1F}"/>
              </a:ext>
            </a:extLst>
          </p:cNvPr>
          <p:cNvSpPr/>
          <p:nvPr/>
        </p:nvSpPr>
        <p:spPr>
          <a:xfrm>
            <a:off x="6186699" y="4913971"/>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留学中の</a:t>
            </a:r>
            <a:r>
              <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rPr>
              <a:t>PR</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実績（記録）の蓄積</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07" name="コネクタ: カギ線 21">
            <a:extLst>
              <a:ext uri="{FF2B5EF4-FFF2-40B4-BE49-F238E27FC236}">
                <a16:creationId xmlns:a16="http://schemas.microsoft.com/office/drawing/2014/main" id="{A0B3D81A-5A0E-C673-3C9B-6F5B02F848B2}"/>
              </a:ext>
            </a:extLst>
          </p:cNvPr>
          <p:cNvCxnSpPr>
            <a:cxnSpLocks/>
          </p:cNvCxnSpPr>
          <p:nvPr/>
        </p:nvCxnSpPr>
        <p:spPr>
          <a:xfrm>
            <a:off x="4529429" y="5895830"/>
            <a:ext cx="583177" cy="272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グループ化 108">
            <a:extLst>
              <a:ext uri="{FF2B5EF4-FFF2-40B4-BE49-F238E27FC236}">
                <a16:creationId xmlns:a16="http://schemas.microsoft.com/office/drawing/2014/main" id="{B818CADE-7975-4606-56A3-F958D4405EB2}"/>
              </a:ext>
            </a:extLst>
          </p:cNvPr>
          <p:cNvGrpSpPr/>
          <p:nvPr/>
        </p:nvGrpSpPr>
        <p:grpSpPr>
          <a:xfrm>
            <a:off x="4045514" y="5648838"/>
            <a:ext cx="519816" cy="496713"/>
            <a:chOff x="1284612" y="2592906"/>
            <a:chExt cx="519816" cy="496713"/>
          </a:xfrm>
        </p:grpSpPr>
        <p:sp>
          <p:nvSpPr>
            <p:cNvPr id="110" name="正方形/長方形 109">
              <a:extLst>
                <a:ext uri="{FF2B5EF4-FFF2-40B4-BE49-F238E27FC236}">
                  <a16:creationId xmlns:a16="http://schemas.microsoft.com/office/drawing/2014/main" id="{975ABF14-5ED4-4F08-7634-C7477FB270AF}"/>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11" name="グラフィックス 110" descr="ユーザー">
              <a:extLst>
                <a:ext uri="{FF2B5EF4-FFF2-40B4-BE49-F238E27FC236}">
                  <a16:creationId xmlns:a16="http://schemas.microsoft.com/office/drawing/2014/main" id="{54CD0A27-C086-4676-F1BC-F7552D2E3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sp>
        <p:nvSpPr>
          <p:cNvPr id="115" name="正方形/長方形 114">
            <a:extLst>
              <a:ext uri="{FF2B5EF4-FFF2-40B4-BE49-F238E27FC236}">
                <a16:creationId xmlns:a16="http://schemas.microsoft.com/office/drawing/2014/main" id="{02DAC9A8-0051-D58B-4269-D5F1BD509235}"/>
              </a:ext>
            </a:extLst>
          </p:cNvPr>
          <p:cNvSpPr/>
          <p:nvPr/>
        </p:nvSpPr>
        <p:spPr>
          <a:xfrm>
            <a:off x="7613816" y="5993676"/>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企業</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171" name="グループ化 170">
            <a:extLst>
              <a:ext uri="{FF2B5EF4-FFF2-40B4-BE49-F238E27FC236}">
                <a16:creationId xmlns:a16="http://schemas.microsoft.com/office/drawing/2014/main" id="{A2D25EA3-DE94-E3D3-C551-26288A0FD26F}"/>
              </a:ext>
            </a:extLst>
          </p:cNvPr>
          <p:cNvGrpSpPr/>
          <p:nvPr/>
        </p:nvGrpSpPr>
        <p:grpSpPr>
          <a:xfrm>
            <a:off x="7467945" y="5651361"/>
            <a:ext cx="976373" cy="366383"/>
            <a:chOff x="7467945" y="5651361"/>
            <a:chExt cx="976373" cy="366383"/>
          </a:xfrm>
        </p:grpSpPr>
        <p:pic>
          <p:nvPicPr>
            <p:cNvPr id="116" name="図 115">
              <a:extLst>
                <a:ext uri="{FF2B5EF4-FFF2-40B4-BE49-F238E27FC236}">
                  <a16:creationId xmlns:a16="http://schemas.microsoft.com/office/drawing/2014/main" id="{05CF8216-FFC6-3AEE-FD80-CA5DEACC23E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77936" y="5651361"/>
              <a:ext cx="366382" cy="366383"/>
            </a:xfrm>
            <a:prstGeom prst="rect">
              <a:avLst/>
            </a:prstGeom>
          </p:spPr>
        </p:pic>
        <p:pic>
          <p:nvPicPr>
            <p:cNvPr id="117" name="図 116">
              <a:extLst>
                <a:ext uri="{FF2B5EF4-FFF2-40B4-BE49-F238E27FC236}">
                  <a16:creationId xmlns:a16="http://schemas.microsoft.com/office/drawing/2014/main" id="{B255082D-0C1E-F4B4-487D-D088EB868E1F}"/>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72940" y="5651361"/>
              <a:ext cx="366382" cy="366383"/>
            </a:xfrm>
            <a:prstGeom prst="rect">
              <a:avLst/>
            </a:prstGeom>
          </p:spPr>
        </p:pic>
        <p:pic>
          <p:nvPicPr>
            <p:cNvPr id="118" name="図 117">
              <a:extLst>
                <a:ext uri="{FF2B5EF4-FFF2-40B4-BE49-F238E27FC236}">
                  <a16:creationId xmlns:a16="http://schemas.microsoft.com/office/drawing/2014/main" id="{5DA6ADB7-C550-084E-DCA1-4EABB6609D79}"/>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67945" y="5651361"/>
              <a:ext cx="366382" cy="366383"/>
            </a:xfrm>
            <a:prstGeom prst="rect">
              <a:avLst/>
            </a:prstGeom>
          </p:spPr>
        </p:pic>
      </p:grpSp>
      <p:cxnSp>
        <p:nvCxnSpPr>
          <p:cNvPr id="120" name="コネクタ: カギ線 21">
            <a:extLst>
              <a:ext uri="{FF2B5EF4-FFF2-40B4-BE49-F238E27FC236}">
                <a16:creationId xmlns:a16="http://schemas.microsoft.com/office/drawing/2014/main" id="{3E7744EB-8293-1938-D5B0-4A04E33C68E1}"/>
              </a:ext>
            </a:extLst>
          </p:cNvPr>
          <p:cNvCxnSpPr>
            <a:cxnSpLocks/>
          </p:cNvCxnSpPr>
          <p:nvPr/>
        </p:nvCxnSpPr>
        <p:spPr>
          <a:xfrm>
            <a:off x="6865578" y="5833290"/>
            <a:ext cx="602367"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グラフィックス 126" descr="元">
            <a:extLst>
              <a:ext uri="{FF2B5EF4-FFF2-40B4-BE49-F238E27FC236}">
                <a16:creationId xmlns:a16="http://schemas.microsoft.com/office/drawing/2014/main" id="{EB87AA43-ABEB-01F0-FCD9-0A7132AB6DB4}"/>
              </a:ext>
            </a:extLst>
          </p:cNvPr>
          <p:cNvPicPr>
            <a:picLocks noChangeAspect="1"/>
          </p:cNvPicPr>
          <p:nvPr/>
        </p:nvPicPr>
        <p:blipFill>
          <a:blip r:embed="rId9">
            <a:duotone>
              <a:schemeClr val="accent3">
                <a:shade val="45000"/>
                <a:satMod val="135000"/>
              </a:schemeClr>
              <a:prstClr val="white"/>
            </a:duotone>
            <a:extLst>
              <a:ext uri="{96DAC541-7B7A-43D3-8B79-37D633B846F1}">
                <asvg:svgBlip xmlns:asvg="http://schemas.microsoft.com/office/drawing/2016/SVG/main" r:embed="rId10"/>
              </a:ext>
            </a:extLst>
          </a:blip>
          <a:stretch>
            <a:fillRect/>
          </a:stretch>
        </p:blipFill>
        <p:spPr>
          <a:xfrm>
            <a:off x="1783566" y="5592645"/>
            <a:ext cx="299166" cy="299166"/>
          </a:xfrm>
          <a:prstGeom prst="rect">
            <a:avLst/>
          </a:prstGeom>
        </p:spPr>
      </p:pic>
      <p:pic>
        <p:nvPicPr>
          <p:cNvPr id="131" name="グラフィックス 130" descr="硬貨">
            <a:extLst>
              <a:ext uri="{FF2B5EF4-FFF2-40B4-BE49-F238E27FC236}">
                <a16:creationId xmlns:a16="http://schemas.microsoft.com/office/drawing/2014/main" id="{2ACB2561-0D04-F5C0-8AFF-F134DB48322E}"/>
              </a:ext>
            </a:extLst>
          </p:cNvPr>
          <p:cNvPicPr>
            <a:picLocks noChangeAspect="1"/>
          </p:cNvPicPr>
          <p:nvPr/>
        </p:nvPicPr>
        <p:blipFill>
          <a:blip r:embed="rId7">
            <a:duotone>
              <a:schemeClr val="accent3">
                <a:shade val="45000"/>
                <a:satMod val="135000"/>
              </a:schemeClr>
              <a:prstClr val="white"/>
            </a:duotone>
            <a:extLst>
              <a:ext uri="{96DAC541-7B7A-43D3-8B79-37D633B846F1}">
                <asvg:svgBlip xmlns:asvg="http://schemas.microsoft.com/office/drawing/2016/SVG/main" r:embed="rId8"/>
              </a:ext>
            </a:extLst>
          </a:blip>
          <a:stretch>
            <a:fillRect/>
          </a:stretch>
        </p:blipFill>
        <p:spPr>
          <a:xfrm>
            <a:off x="2032666" y="5592645"/>
            <a:ext cx="299166" cy="299166"/>
          </a:xfrm>
          <a:prstGeom prst="rect">
            <a:avLst/>
          </a:prstGeom>
        </p:spPr>
      </p:pic>
      <p:sp>
        <p:nvSpPr>
          <p:cNvPr id="135" name="円: 塗りつぶしなし 134">
            <a:extLst>
              <a:ext uri="{FF2B5EF4-FFF2-40B4-BE49-F238E27FC236}">
                <a16:creationId xmlns:a16="http://schemas.microsoft.com/office/drawing/2014/main" id="{35EAB0F4-12E3-982E-BC30-441FC84D3533}"/>
              </a:ext>
            </a:extLst>
          </p:cNvPr>
          <p:cNvSpPr/>
          <p:nvPr/>
        </p:nvSpPr>
        <p:spPr>
          <a:xfrm>
            <a:off x="1908116" y="5777222"/>
            <a:ext cx="299166" cy="299166"/>
          </a:xfrm>
          <a:prstGeom prst="donut">
            <a:avLst>
              <a:gd name="adj" fmla="val 17295"/>
            </a:avLst>
          </a:prstGeom>
          <a:solidFill>
            <a:srgbClr val="26269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6" name="二等辺三角形 135">
            <a:extLst>
              <a:ext uri="{FF2B5EF4-FFF2-40B4-BE49-F238E27FC236}">
                <a16:creationId xmlns:a16="http://schemas.microsoft.com/office/drawing/2014/main" id="{8BA9445A-CC9C-E11A-94A5-6A025BCCAD6F}"/>
              </a:ext>
            </a:extLst>
          </p:cNvPr>
          <p:cNvSpPr/>
          <p:nvPr/>
        </p:nvSpPr>
        <p:spPr>
          <a:xfrm rot="10800000">
            <a:off x="2792007" y="4078685"/>
            <a:ext cx="4028019" cy="180909"/>
          </a:xfrm>
          <a:prstGeom prst="triangle">
            <a:avLst/>
          </a:prstGeom>
          <a:solidFill>
            <a:srgbClr val="262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44" name="グループ化 143">
            <a:extLst>
              <a:ext uri="{FF2B5EF4-FFF2-40B4-BE49-F238E27FC236}">
                <a16:creationId xmlns:a16="http://schemas.microsoft.com/office/drawing/2014/main" id="{4AEA949E-D94A-3F5A-A520-046F85736047}"/>
              </a:ext>
            </a:extLst>
          </p:cNvPr>
          <p:cNvGrpSpPr/>
          <p:nvPr/>
        </p:nvGrpSpPr>
        <p:grpSpPr>
          <a:xfrm>
            <a:off x="4045513" y="3004745"/>
            <a:ext cx="1734477" cy="588758"/>
            <a:chOff x="4045513" y="3004745"/>
            <a:chExt cx="1734477" cy="588758"/>
          </a:xfrm>
        </p:grpSpPr>
        <p:cxnSp>
          <p:nvCxnSpPr>
            <p:cNvPr id="54" name="コネクタ: カギ線 21">
              <a:extLst>
                <a:ext uri="{FF2B5EF4-FFF2-40B4-BE49-F238E27FC236}">
                  <a16:creationId xmlns:a16="http://schemas.microsoft.com/office/drawing/2014/main" id="{3FD58080-C021-BD56-E6EE-2A46479E55CF}"/>
                </a:ext>
              </a:extLst>
            </p:cNvPr>
            <p:cNvCxnSpPr>
              <a:cxnSpLocks/>
            </p:cNvCxnSpPr>
            <p:nvPr/>
          </p:nvCxnSpPr>
          <p:spPr>
            <a:xfrm>
              <a:off x="4529428" y="3343782"/>
              <a:ext cx="583177" cy="272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C990354A-6F27-91A2-4E22-C98AE2023AF5}"/>
                </a:ext>
              </a:extLst>
            </p:cNvPr>
            <p:cNvSpPr/>
            <p:nvPr/>
          </p:nvSpPr>
          <p:spPr>
            <a:xfrm>
              <a:off x="4951588" y="3428148"/>
              <a:ext cx="828402"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精神的な孤立</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66" name="グループ化 65">
              <a:extLst>
                <a:ext uri="{FF2B5EF4-FFF2-40B4-BE49-F238E27FC236}">
                  <a16:creationId xmlns:a16="http://schemas.microsoft.com/office/drawing/2014/main" id="{FBA4EB2A-1D50-4AAA-B493-EC1FF86A3A67}"/>
                </a:ext>
              </a:extLst>
            </p:cNvPr>
            <p:cNvGrpSpPr/>
            <p:nvPr/>
          </p:nvGrpSpPr>
          <p:grpSpPr>
            <a:xfrm>
              <a:off x="4045513" y="3096790"/>
              <a:ext cx="519816" cy="496713"/>
              <a:chOff x="1284612" y="2592906"/>
              <a:chExt cx="519816" cy="496713"/>
            </a:xfrm>
          </p:grpSpPr>
          <p:sp>
            <p:nvSpPr>
              <p:cNvPr id="67" name="正方形/長方形 66">
                <a:extLst>
                  <a:ext uri="{FF2B5EF4-FFF2-40B4-BE49-F238E27FC236}">
                    <a16:creationId xmlns:a16="http://schemas.microsoft.com/office/drawing/2014/main" id="{3D114C55-DE69-6994-F861-6C94C2CD1F98}"/>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68" name="グラフィックス 67" descr="ユーザー">
                <a:extLst>
                  <a:ext uri="{FF2B5EF4-FFF2-40B4-BE49-F238E27FC236}">
                    <a16:creationId xmlns:a16="http://schemas.microsoft.com/office/drawing/2014/main" id="{2CE5B6E2-C51B-1161-25C1-214886B08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grpSp>
          <p:nvGrpSpPr>
            <p:cNvPr id="143" name="グループ化 142">
              <a:extLst>
                <a:ext uri="{FF2B5EF4-FFF2-40B4-BE49-F238E27FC236}">
                  <a16:creationId xmlns:a16="http://schemas.microsoft.com/office/drawing/2014/main" id="{8A8005C8-7DE3-E9C9-A6D0-A4510D32B200}"/>
                </a:ext>
              </a:extLst>
            </p:cNvPr>
            <p:cNvGrpSpPr/>
            <p:nvPr/>
          </p:nvGrpSpPr>
          <p:grpSpPr>
            <a:xfrm>
              <a:off x="5079470" y="3004745"/>
              <a:ext cx="572638" cy="572638"/>
              <a:chOff x="9772263" y="3514433"/>
              <a:chExt cx="914400" cy="914400"/>
            </a:xfrm>
          </p:grpSpPr>
          <p:pic>
            <p:nvPicPr>
              <p:cNvPr id="140" name="グラフィックス 139" descr="人との共有">
                <a:extLst>
                  <a:ext uri="{FF2B5EF4-FFF2-40B4-BE49-F238E27FC236}">
                    <a16:creationId xmlns:a16="http://schemas.microsoft.com/office/drawing/2014/main" id="{94ED2EF6-A3AA-0ED8-8815-105AE65D68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72263" y="3514433"/>
                <a:ext cx="914400" cy="914400"/>
              </a:xfrm>
              <a:prstGeom prst="rect">
                <a:avLst/>
              </a:prstGeom>
            </p:spPr>
          </p:pic>
          <p:pic>
            <p:nvPicPr>
              <p:cNvPr id="142" name="グラフィックス 141" descr="稲妻">
                <a:extLst>
                  <a:ext uri="{FF2B5EF4-FFF2-40B4-BE49-F238E27FC236}">
                    <a16:creationId xmlns:a16="http://schemas.microsoft.com/office/drawing/2014/main" id="{85133EEC-901C-59F8-CDF8-4839AE87F6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46835" y="3708400"/>
                <a:ext cx="281125" cy="551195"/>
              </a:xfrm>
              <a:prstGeom prst="rect">
                <a:avLst/>
              </a:prstGeom>
            </p:spPr>
          </p:pic>
        </p:grpSp>
      </p:grpSp>
      <p:grpSp>
        <p:nvGrpSpPr>
          <p:cNvPr id="155" name="グループ化 154">
            <a:extLst>
              <a:ext uri="{FF2B5EF4-FFF2-40B4-BE49-F238E27FC236}">
                <a16:creationId xmlns:a16="http://schemas.microsoft.com/office/drawing/2014/main" id="{F92502AC-0E9B-FB2F-109F-14369D64DB13}"/>
              </a:ext>
            </a:extLst>
          </p:cNvPr>
          <p:cNvGrpSpPr/>
          <p:nvPr/>
        </p:nvGrpSpPr>
        <p:grpSpPr>
          <a:xfrm>
            <a:off x="4850247" y="5683223"/>
            <a:ext cx="1012978" cy="453785"/>
            <a:chOff x="4542162" y="6248804"/>
            <a:chExt cx="1012978" cy="453785"/>
          </a:xfrm>
        </p:grpSpPr>
        <p:sp>
          <p:nvSpPr>
            <p:cNvPr id="148" name="正方形/長方形 147">
              <a:extLst>
                <a:ext uri="{FF2B5EF4-FFF2-40B4-BE49-F238E27FC236}">
                  <a16:creationId xmlns:a16="http://schemas.microsoft.com/office/drawing/2014/main" id="{495697ED-60D2-BBF3-5840-607C946E87C2}"/>
                </a:ext>
              </a:extLst>
            </p:cNvPr>
            <p:cNvSpPr/>
            <p:nvPr/>
          </p:nvSpPr>
          <p:spPr>
            <a:xfrm>
              <a:off x="4542162" y="6524534"/>
              <a:ext cx="1012978"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r>
                <a:rPr lang="ja-JP" altLang="en-US" sz="800" dirty="0">
                  <a:solidFill>
                    <a:srgbClr val="4B4B4B"/>
                  </a:solidFill>
                  <a:latin typeface="Meiryo UI" panose="020B0604030504040204" pitchFamily="50" charset="-128"/>
                  <a:ea typeface="Meiryo UI" panose="020B0604030504040204" pitchFamily="50" charset="-128"/>
                </a:rPr>
                <a:t>による</a:t>
              </a:r>
              <a:br>
                <a:rPr lang="en-US" altLang="ja-JP" sz="800" dirty="0">
                  <a:solidFill>
                    <a:srgbClr val="4B4B4B"/>
                  </a:solidFill>
                  <a:latin typeface="Meiryo UI" panose="020B0604030504040204" pitchFamily="50" charset="-128"/>
                  <a:ea typeface="Meiryo UI" panose="020B0604030504040204" pitchFamily="50" charset="-128"/>
                </a:rPr>
              </a:br>
              <a:r>
                <a:rPr lang="ja-JP" altLang="en-US" sz="800" dirty="0">
                  <a:solidFill>
                    <a:srgbClr val="4B4B4B"/>
                  </a:solidFill>
                  <a:latin typeface="Meiryo UI" panose="020B0604030504040204" pitchFamily="50" charset="-128"/>
                  <a:ea typeface="Meiryo UI" panose="020B0604030504040204" pitchFamily="50" charset="-128"/>
                </a:rPr>
                <a:t>留学生ネットワーク</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154" name="グループ化 153">
              <a:extLst>
                <a:ext uri="{FF2B5EF4-FFF2-40B4-BE49-F238E27FC236}">
                  <a16:creationId xmlns:a16="http://schemas.microsoft.com/office/drawing/2014/main" id="{E88ADC5B-3F2F-9065-76D2-7A2EF4BA60FB}"/>
                </a:ext>
              </a:extLst>
            </p:cNvPr>
            <p:cNvGrpSpPr/>
            <p:nvPr/>
          </p:nvGrpSpPr>
          <p:grpSpPr>
            <a:xfrm>
              <a:off x="4894327" y="6248804"/>
              <a:ext cx="305929" cy="305929"/>
              <a:chOff x="4894327" y="6248804"/>
              <a:chExt cx="305929" cy="305929"/>
            </a:xfrm>
          </p:grpSpPr>
          <p:grpSp>
            <p:nvGrpSpPr>
              <p:cNvPr id="149" name="グループ化 148">
                <a:extLst>
                  <a:ext uri="{FF2B5EF4-FFF2-40B4-BE49-F238E27FC236}">
                    <a16:creationId xmlns:a16="http://schemas.microsoft.com/office/drawing/2014/main" id="{BE65D155-4C65-893D-E72E-61A5338FA32E}"/>
                  </a:ext>
                </a:extLst>
              </p:cNvPr>
              <p:cNvGrpSpPr/>
              <p:nvPr/>
            </p:nvGrpSpPr>
            <p:grpSpPr>
              <a:xfrm>
                <a:off x="4894327" y="6248804"/>
                <a:ext cx="305929" cy="305929"/>
                <a:chOff x="3238051" y="6148894"/>
                <a:chExt cx="305929" cy="305929"/>
              </a:xfrm>
            </p:grpSpPr>
            <p:pic>
              <p:nvPicPr>
                <p:cNvPr id="150" name="図 149">
                  <a:extLst>
                    <a:ext uri="{FF2B5EF4-FFF2-40B4-BE49-F238E27FC236}">
                      <a16:creationId xmlns:a16="http://schemas.microsoft.com/office/drawing/2014/main" id="{BB3CDE80-A564-D2E4-7C23-1850FE8B9911}"/>
                    </a:ext>
                  </a:extLst>
                </p:cNvPr>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38051" y="6148894"/>
                  <a:ext cx="305929" cy="305929"/>
                </a:xfrm>
                <a:prstGeom prst="rect">
                  <a:avLst/>
                </a:prstGeom>
                <a:solidFill>
                  <a:schemeClr val="bg1"/>
                </a:solidFill>
              </p:spPr>
            </p:pic>
            <p:sp>
              <p:nvSpPr>
                <p:cNvPr id="151" name="正方形/長方形 150">
                  <a:extLst>
                    <a:ext uri="{FF2B5EF4-FFF2-40B4-BE49-F238E27FC236}">
                      <a16:creationId xmlns:a16="http://schemas.microsoft.com/office/drawing/2014/main" id="{5AC8F1A1-86AD-F900-FA6C-4A754D1F1930}"/>
                    </a:ext>
                  </a:extLst>
                </p:cNvPr>
                <p:cNvSpPr/>
                <p:nvPr/>
              </p:nvSpPr>
              <p:spPr>
                <a:xfrm>
                  <a:off x="3266552" y="6214121"/>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112" name="グラフィックス 111" descr="つながり">
                <a:extLst>
                  <a:ext uri="{FF2B5EF4-FFF2-40B4-BE49-F238E27FC236}">
                    <a16:creationId xmlns:a16="http://schemas.microsoft.com/office/drawing/2014/main" id="{61B6AD66-AC4B-1391-FE4D-D02EC3FF49E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424" y="6302236"/>
                <a:ext cx="247735" cy="247735"/>
              </a:xfrm>
              <a:prstGeom prst="rect">
                <a:avLst/>
              </a:prstGeom>
            </p:spPr>
          </p:pic>
        </p:grpSp>
      </p:grpSp>
      <p:sp>
        <p:nvSpPr>
          <p:cNvPr id="156" name="正方形/長方形 155">
            <a:extLst>
              <a:ext uri="{FF2B5EF4-FFF2-40B4-BE49-F238E27FC236}">
                <a16:creationId xmlns:a16="http://schemas.microsoft.com/office/drawing/2014/main" id="{97F9AF55-ABD2-C120-F3BF-0F14B29E7525}"/>
              </a:ext>
            </a:extLst>
          </p:cNvPr>
          <p:cNvSpPr/>
          <p:nvPr/>
        </p:nvSpPr>
        <p:spPr>
          <a:xfrm>
            <a:off x="9366991" y="5648838"/>
            <a:ext cx="2825009" cy="981114"/>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出典</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18"/>
              </a:rPr>
              <a:t>株式会社国際交流センターによる留学情報</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pic>
        <p:nvPicPr>
          <p:cNvPr id="162" name="グラフィックス 161" descr="チャット (RTL)">
            <a:extLst>
              <a:ext uri="{FF2B5EF4-FFF2-40B4-BE49-F238E27FC236}">
                <a16:creationId xmlns:a16="http://schemas.microsoft.com/office/drawing/2014/main" id="{1F290114-5CD2-E3AF-F052-C73FF98043D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17810" y="2876175"/>
            <a:ext cx="358632" cy="358632"/>
          </a:xfrm>
          <a:prstGeom prst="rect">
            <a:avLst/>
          </a:prstGeom>
        </p:spPr>
      </p:pic>
      <p:grpSp>
        <p:nvGrpSpPr>
          <p:cNvPr id="170" name="グループ化 169">
            <a:extLst>
              <a:ext uri="{FF2B5EF4-FFF2-40B4-BE49-F238E27FC236}">
                <a16:creationId xmlns:a16="http://schemas.microsoft.com/office/drawing/2014/main" id="{02A60F11-753B-2DA7-1F43-F29CEF188D07}"/>
              </a:ext>
            </a:extLst>
          </p:cNvPr>
          <p:cNvGrpSpPr/>
          <p:nvPr/>
        </p:nvGrpSpPr>
        <p:grpSpPr>
          <a:xfrm>
            <a:off x="6175898" y="5683223"/>
            <a:ext cx="1012978" cy="453785"/>
            <a:chOff x="9594398" y="3121566"/>
            <a:chExt cx="1012978" cy="453785"/>
          </a:xfrm>
        </p:grpSpPr>
        <p:sp>
          <p:nvSpPr>
            <p:cNvPr id="164" name="正方形/長方形 163">
              <a:extLst>
                <a:ext uri="{FF2B5EF4-FFF2-40B4-BE49-F238E27FC236}">
                  <a16:creationId xmlns:a16="http://schemas.microsoft.com/office/drawing/2014/main" id="{34E81FBD-B7AF-CABB-562A-ACE7B99C2AEA}"/>
                </a:ext>
              </a:extLst>
            </p:cNvPr>
            <p:cNvSpPr/>
            <p:nvPr/>
          </p:nvSpPr>
          <p:spPr>
            <a:xfrm>
              <a:off x="9594398" y="3397296"/>
              <a:ext cx="1012978"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r>
                <a:rPr lang="ja-JP" altLang="en-US" sz="800" dirty="0">
                  <a:solidFill>
                    <a:srgbClr val="4B4B4B"/>
                  </a:solidFill>
                  <a:latin typeface="Meiryo UI" panose="020B0604030504040204" pitchFamily="50" charset="-128"/>
                  <a:ea typeface="Meiryo UI" panose="020B0604030504040204" pitchFamily="50" charset="-128"/>
                </a:rPr>
                <a:t>に記録</a:t>
              </a:r>
              <a:br>
                <a:rPr lang="en-US" altLang="ja-JP" sz="800" dirty="0">
                  <a:solidFill>
                    <a:srgbClr val="4B4B4B"/>
                  </a:solidFill>
                  <a:latin typeface="Meiryo UI" panose="020B0604030504040204" pitchFamily="50" charset="-128"/>
                  <a:ea typeface="Meiryo UI" panose="020B0604030504040204" pitchFamily="50" charset="-128"/>
                </a:rPr>
              </a:br>
              <a:r>
                <a:rPr lang="ja-JP" altLang="en-US" sz="800" dirty="0">
                  <a:solidFill>
                    <a:srgbClr val="4B4B4B"/>
                  </a:solidFill>
                  <a:latin typeface="Meiryo UI" panose="020B0604030504040204" pitchFamily="50" charset="-128"/>
                  <a:ea typeface="Meiryo UI" panose="020B0604030504040204" pitchFamily="50" charset="-128"/>
                </a:rPr>
                <a:t>された</a:t>
              </a:r>
              <a:r>
                <a:rPr lang="en-US" altLang="ja-JP" sz="800" dirty="0">
                  <a:solidFill>
                    <a:srgbClr val="4B4B4B"/>
                  </a:solidFill>
                  <a:latin typeface="Meiryo UI" panose="020B0604030504040204" pitchFamily="50" charset="-128"/>
                  <a:ea typeface="Meiryo UI" panose="020B0604030504040204" pitchFamily="50" charset="-128"/>
                </a:rPr>
                <a:t>PR</a:t>
              </a:r>
              <a:r>
                <a:rPr lang="ja-JP" altLang="en-US" sz="800" dirty="0">
                  <a:solidFill>
                    <a:srgbClr val="4B4B4B"/>
                  </a:solidFill>
                  <a:latin typeface="Meiryo UI" panose="020B0604030504040204" pitchFamily="50" charset="-128"/>
                  <a:ea typeface="Meiryo UI" panose="020B0604030504040204" pitchFamily="50" charset="-128"/>
                </a:rPr>
                <a:t>実績</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166" name="グループ化 165">
              <a:extLst>
                <a:ext uri="{FF2B5EF4-FFF2-40B4-BE49-F238E27FC236}">
                  <a16:creationId xmlns:a16="http://schemas.microsoft.com/office/drawing/2014/main" id="{A5F51C45-ABC4-A705-5EAE-4294E6E4EC83}"/>
                </a:ext>
              </a:extLst>
            </p:cNvPr>
            <p:cNvGrpSpPr/>
            <p:nvPr/>
          </p:nvGrpSpPr>
          <p:grpSpPr>
            <a:xfrm>
              <a:off x="9946563" y="3121566"/>
              <a:ext cx="305929" cy="305929"/>
              <a:chOff x="3238051" y="6148894"/>
              <a:chExt cx="305929" cy="305929"/>
            </a:xfrm>
          </p:grpSpPr>
          <p:pic>
            <p:nvPicPr>
              <p:cNvPr id="168" name="図 167">
                <a:extLst>
                  <a:ext uri="{FF2B5EF4-FFF2-40B4-BE49-F238E27FC236}">
                    <a16:creationId xmlns:a16="http://schemas.microsoft.com/office/drawing/2014/main" id="{066F8721-9CE0-2959-487A-FA9264FDFE98}"/>
                  </a:ext>
                </a:extLst>
              </p:cNvPr>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38051" y="6148894"/>
                <a:ext cx="305929" cy="305929"/>
              </a:xfrm>
              <a:prstGeom prst="rect">
                <a:avLst/>
              </a:prstGeom>
              <a:solidFill>
                <a:schemeClr val="bg1"/>
              </a:solidFill>
            </p:spPr>
          </p:pic>
          <p:sp>
            <p:nvSpPr>
              <p:cNvPr id="169" name="正方形/長方形 168">
                <a:extLst>
                  <a:ext uri="{FF2B5EF4-FFF2-40B4-BE49-F238E27FC236}">
                    <a16:creationId xmlns:a16="http://schemas.microsoft.com/office/drawing/2014/main" id="{4B8D01B8-3363-ACFF-7F95-7D44D85AD710}"/>
                  </a:ext>
                </a:extLst>
              </p:cNvPr>
              <p:cNvSpPr/>
              <p:nvPr/>
            </p:nvSpPr>
            <p:spPr>
              <a:xfrm>
                <a:off x="3266552" y="6214121"/>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160" name="グラフィックス 159" descr="教師">
              <a:extLst>
                <a:ext uri="{FF2B5EF4-FFF2-40B4-BE49-F238E27FC236}">
                  <a16:creationId xmlns:a16="http://schemas.microsoft.com/office/drawing/2014/main" id="{C1454564-6974-0793-8A03-B202E1BBB49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980327" y="3171566"/>
              <a:ext cx="238401" cy="238401"/>
            </a:xfrm>
            <a:prstGeom prst="rect">
              <a:avLst/>
            </a:prstGeom>
          </p:spPr>
        </p:pic>
      </p:grpSp>
    </p:spTree>
    <p:extLst>
      <p:ext uri="{BB962C8B-B14F-4D97-AF65-F5344CB8AC3E}">
        <p14:creationId xmlns:p14="http://schemas.microsoft.com/office/powerpoint/2010/main" val="397508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6BC7-ABBD-F3F3-DA41-477B60153B3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26FF3E-5D0C-C7D4-B804-FD01ECB0E20A}"/>
              </a:ext>
            </a:extLst>
          </p:cNvPr>
          <p:cNvSpPr>
            <a:spLocks noGrp="1"/>
          </p:cNvSpPr>
          <p:nvPr>
            <p:ph type="title"/>
          </p:nvPr>
        </p:nvSpPr>
        <p:spPr/>
        <p:txBody>
          <a:bodyPr/>
          <a:lstStyle/>
          <a:p>
            <a:r>
              <a:rPr kumimoji="1" lang="ja-JP" altLang="en-US" dirty="0"/>
              <a:t>４．優位性</a:t>
            </a:r>
          </a:p>
        </p:txBody>
      </p:sp>
      <p:sp>
        <p:nvSpPr>
          <p:cNvPr id="3" name="テキスト プレースホルダー 2">
            <a:extLst>
              <a:ext uri="{FF2B5EF4-FFF2-40B4-BE49-F238E27FC236}">
                <a16:creationId xmlns:a16="http://schemas.microsoft.com/office/drawing/2014/main" id="{9893FDC8-E539-3DC7-8158-6FDEDE5E8A0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9325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26DE-A3B9-9414-3587-A9F999C2B3A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C49A204-A47E-DE6B-CA41-FECEECEF8FED}"/>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中小企業のターゲット</a:t>
            </a:r>
          </a:p>
        </p:txBody>
      </p:sp>
      <p:sp>
        <p:nvSpPr>
          <p:cNvPr id="4" name="フッター プレースホルダー 3">
            <a:extLst>
              <a:ext uri="{FF2B5EF4-FFF2-40B4-BE49-F238E27FC236}">
                <a16:creationId xmlns:a16="http://schemas.microsoft.com/office/drawing/2014/main" id="{1936A93B-1B9A-6072-99A6-DD1C0D955C37}"/>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4ED63EC4-5090-FAD8-0D01-37D120E7C4EB}"/>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留学生にテストマーケ（もしくは別のタスク）を依頼する際に、主戦場となる中小企業のカテゴリを優先度が高い順に整理した。</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結果として、初期は“加工食品・飲料”、“化粧品・日用品”、“文具・生活雑貨”の領域を中心にサービスを展開する。</a:t>
            </a:r>
            <a:endParaRPr lang="en-US" altLang="ja-JP" dirty="0">
              <a:solidFill>
                <a:schemeClr val="tx1">
                  <a:lumMod val="65000"/>
                  <a:lumOff val="35000"/>
                </a:schemeClr>
              </a:solidFill>
              <a:latin typeface="Meiryo UI"/>
              <a:ea typeface="Meiryo UI"/>
              <a:cs typeface="Hiragino Kaku Gothic Pro W3" charset="-128"/>
            </a:endParaRPr>
          </a:p>
        </p:txBody>
      </p:sp>
      <p:cxnSp>
        <p:nvCxnSpPr>
          <p:cNvPr id="13" name="直線コネクタ 6">
            <a:extLst>
              <a:ext uri="{FF2B5EF4-FFF2-40B4-BE49-F238E27FC236}">
                <a16:creationId xmlns:a16="http://schemas.microsoft.com/office/drawing/2014/main" id="{4D3C13E8-06E5-6713-E54C-9CB0F11B6722}"/>
              </a:ext>
            </a:extLst>
          </p:cNvPr>
          <p:cNvCxnSpPr/>
          <p:nvPr/>
        </p:nvCxnSpPr>
        <p:spPr>
          <a:xfrm>
            <a:off x="713390" y="1702814"/>
            <a:ext cx="2199814" cy="0"/>
          </a:xfrm>
          <a:prstGeom prst="line">
            <a:avLst/>
          </a:prstGeom>
          <a:noFill/>
          <a:ln w="9525" cap="flat" cmpd="sng" algn="ctr">
            <a:solidFill>
              <a:srgbClr val="000000"/>
            </a:solidFill>
            <a:prstDash val="solid"/>
          </a:ln>
          <a:effectLst/>
        </p:spPr>
      </p:cxnSp>
      <p:sp>
        <p:nvSpPr>
          <p:cNvPr id="14" name="テキスト ボックス 8">
            <a:extLst>
              <a:ext uri="{FF2B5EF4-FFF2-40B4-BE49-F238E27FC236}">
                <a16:creationId xmlns:a16="http://schemas.microsoft.com/office/drawing/2014/main" id="{85100BBC-753E-1655-0F09-498F76A94EA8}"/>
              </a:ext>
            </a:extLst>
          </p:cNvPr>
          <p:cNvSpPr txBox="1"/>
          <p:nvPr/>
        </p:nvSpPr>
        <p:spPr bwMode="auto">
          <a:xfrm>
            <a:off x="713390" y="1419565"/>
            <a:ext cx="2199814"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ターゲットカテゴリ</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31" name="矢印: 右 30">
            <a:extLst>
              <a:ext uri="{FF2B5EF4-FFF2-40B4-BE49-F238E27FC236}">
                <a16:creationId xmlns:a16="http://schemas.microsoft.com/office/drawing/2014/main" id="{67C8EB77-FD0C-036C-E19C-CCC5C44F66E2}"/>
              </a:ext>
            </a:extLst>
          </p:cNvPr>
          <p:cNvSpPr/>
          <p:nvPr/>
        </p:nvSpPr>
        <p:spPr>
          <a:xfrm rot="16200000">
            <a:off x="-1802749" y="3706919"/>
            <a:ext cx="4356071" cy="484633"/>
          </a:xfrm>
          <a:prstGeom prst="rightArrow">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b="1">
              <a:solidFill>
                <a:schemeClr val="bg1"/>
              </a:solidFill>
              <a:latin typeface="Meiryo UI" panose="020B0604030504040204" pitchFamily="50" charset="-128"/>
              <a:ea typeface="Meiryo UI" panose="020B0604030504040204" pitchFamily="50" charset="-128"/>
            </a:endParaRPr>
          </a:p>
        </p:txBody>
      </p:sp>
      <p:cxnSp>
        <p:nvCxnSpPr>
          <p:cNvPr id="17" name="直線コネクタ 6">
            <a:extLst>
              <a:ext uri="{FF2B5EF4-FFF2-40B4-BE49-F238E27FC236}">
                <a16:creationId xmlns:a16="http://schemas.microsoft.com/office/drawing/2014/main" id="{FECB22E2-1F9A-294D-B0EB-EEACA625B55F}"/>
              </a:ext>
            </a:extLst>
          </p:cNvPr>
          <p:cNvCxnSpPr/>
          <p:nvPr/>
        </p:nvCxnSpPr>
        <p:spPr>
          <a:xfrm>
            <a:off x="3053040" y="1703416"/>
            <a:ext cx="1707727" cy="0"/>
          </a:xfrm>
          <a:prstGeom prst="line">
            <a:avLst/>
          </a:prstGeom>
          <a:noFill/>
          <a:ln w="9525" cap="flat" cmpd="sng" algn="ctr">
            <a:solidFill>
              <a:srgbClr val="000000"/>
            </a:solidFill>
            <a:prstDash val="solid"/>
          </a:ln>
          <a:effectLst/>
        </p:spPr>
      </p:cxnSp>
      <p:sp>
        <p:nvSpPr>
          <p:cNvPr id="18" name="テキスト ボックス 8">
            <a:extLst>
              <a:ext uri="{FF2B5EF4-FFF2-40B4-BE49-F238E27FC236}">
                <a16:creationId xmlns:a16="http://schemas.microsoft.com/office/drawing/2014/main" id="{45AB201D-196A-E005-42CA-EE18461EF821}"/>
              </a:ext>
            </a:extLst>
          </p:cNvPr>
          <p:cNvSpPr txBox="1"/>
          <p:nvPr/>
        </p:nvSpPr>
        <p:spPr bwMode="auto">
          <a:xfrm>
            <a:off x="3047522" y="1427660"/>
            <a:ext cx="170773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推定企業数</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21" name="直線コネクタ 6">
            <a:extLst>
              <a:ext uri="{FF2B5EF4-FFF2-40B4-BE49-F238E27FC236}">
                <a16:creationId xmlns:a16="http://schemas.microsoft.com/office/drawing/2014/main" id="{A28B497B-7A09-0973-17A4-19FA6FAD39F5}"/>
              </a:ext>
            </a:extLst>
          </p:cNvPr>
          <p:cNvCxnSpPr/>
          <p:nvPr/>
        </p:nvCxnSpPr>
        <p:spPr>
          <a:xfrm>
            <a:off x="4879363" y="1703416"/>
            <a:ext cx="1707727" cy="0"/>
          </a:xfrm>
          <a:prstGeom prst="line">
            <a:avLst/>
          </a:prstGeom>
          <a:noFill/>
          <a:ln w="9525" cap="flat" cmpd="sng" algn="ctr">
            <a:solidFill>
              <a:srgbClr val="000000"/>
            </a:solidFill>
            <a:prstDash val="solid"/>
          </a:ln>
          <a:effectLst/>
        </p:spPr>
      </p:cxnSp>
      <p:sp>
        <p:nvSpPr>
          <p:cNvPr id="22" name="テキスト ボックス 8">
            <a:extLst>
              <a:ext uri="{FF2B5EF4-FFF2-40B4-BE49-F238E27FC236}">
                <a16:creationId xmlns:a16="http://schemas.microsoft.com/office/drawing/2014/main" id="{533FD49B-B40A-95DC-1520-76345F126105}"/>
              </a:ext>
            </a:extLst>
          </p:cNvPr>
          <p:cNvSpPr txBox="1"/>
          <p:nvPr/>
        </p:nvSpPr>
        <p:spPr bwMode="auto">
          <a:xfrm>
            <a:off x="4873845" y="1427661"/>
            <a:ext cx="1707730" cy="523221"/>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留学生との親和性</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25" name="直線コネクタ 6">
            <a:extLst>
              <a:ext uri="{FF2B5EF4-FFF2-40B4-BE49-F238E27FC236}">
                <a16:creationId xmlns:a16="http://schemas.microsoft.com/office/drawing/2014/main" id="{753F7C45-0065-257B-5989-7BC934D4BB56}"/>
              </a:ext>
            </a:extLst>
          </p:cNvPr>
          <p:cNvCxnSpPr/>
          <p:nvPr/>
        </p:nvCxnSpPr>
        <p:spPr>
          <a:xfrm>
            <a:off x="6705688" y="1703416"/>
            <a:ext cx="1707727" cy="0"/>
          </a:xfrm>
          <a:prstGeom prst="line">
            <a:avLst/>
          </a:prstGeom>
          <a:noFill/>
          <a:ln w="9525" cap="flat" cmpd="sng" algn="ctr">
            <a:solidFill>
              <a:srgbClr val="000000"/>
            </a:solidFill>
            <a:prstDash val="solid"/>
          </a:ln>
          <a:effectLst/>
        </p:spPr>
      </p:cxnSp>
      <p:sp>
        <p:nvSpPr>
          <p:cNvPr id="27" name="テキスト ボックス 8">
            <a:extLst>
              <a:ext uri="{FF2B5EF4-FFF2-40B4-BE49-F238E27FC236}">
                <a16:creationId xmlns:a16="http://schemas.microsoft.com/office/drawing/2014/main" id="{14C972BC-4E87-D4A0-BF70-F38F7B4041ED}"/>
              </a:ext>
            </a:extLst>
          </p:cNvPr>
          <p:cNvSpPr txBox="1"/>
          <p:nvPr/>
        </p:nvSpPr>
        <p:spPr bwMode="auto">
          <a:xfrm>
            <a:off x="6700170" y="1427660"/>
            <a:ext cx="170773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海外市場トレンド</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6" name="直線コネクタ 6">
            <a:extLst>
              <a:ext uri="{FF2B5EF4-FFF2-40B4-BE49-F238E27FC236}">
                <a16:creationId xmlns:a16="http://schemas.microsoft.com/office/drawing/2014/main" id="{48049E51-15E4-67A5-F729-8EDFBACF79F9}"/>
              </a:ext>
            </a:extLst>
          </p:cNvPr>
          <p:cNvCxnSpPr/>
          <p:nvPr/>
        </p:nvCxnSpPr>
        <p:spPr>
          <a:xfrm>
            <a:off x="8524979" y="1704019"/>
            <a:ext cx="1707727" cy="0"/>
          </a:xfrm>
          <a:prstGeom prst="line">
            <a:avLst/>
          </a:prstGeom>
          <a:noFill/>
          <a:ln w="9525" cap="flat" cmpd="sng" algn="ctr">
            <a:solidFill>
              <a:srgbClr val="000000"/>
            </a:solidFill>
            <a:prstDash val="solid"/>
          </a:ln>
          <a:effectLst/>
        </p:spPr>
      </p:cxnSp>
      <p:sp>
        <p:nvSpPr>
          <p:cNvPr id="7" name="テキスト ボックス 8">
            <a:extLst>
              <a:ext uri="{FF2B5EF4-FFF2-40B4-BE49-F238E27FC236}">
                <a16:creationId xmlns:a16="http://schemas.microsoft.com/office/drawing/2014/main" id="{B43E0ABF-0319-8A1C-38D1-D3C139057BA8}"/>
              </a:ext>
            </a:extLst>
          </p:cNvPr>
          <p:cNvSpPr txBox="1"/>
          <p:nvPr/>
        </p:nvSpPr>
        <p:spPr bwMode="auto">
          <a:xfrm>
            <a:off x="8519461" y="1428263"/>
            <a:ext cx="170773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海外展開の容易性</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10" name="直線コネクタ 6">
            <a:extLst>
              <a:ext uri="{FF2B5EF4-FFF2-40B4-BE49-F238E27FC236}">
                <a16:creationId xmlns:a16="http://schemas.microsoft.com/office/drawing/2014/main" id="{FAC4629F-D683-4C19-C28C-5D924BF3560E}"/>
              </a:ext>
            </a:extLst>
          </p:cNvPr>
          <p:cNvCxnSpPr/>
          <p:nvPr/>
        </p:nvCxnSpPr>
        <p:spPr>
          <a:xfrm>
            <a:off x="10351304" y="1704019"/>
            <a:ext cx="1707727" cy="0"/>
          </a:xfrm>
          <a:prstGeom prst="line">
            <a:avLst/>
          </a:prstGeom>
          <a:noFill/>
          <a:ln w="9525" cap="flat" cmpd="sng" algn="ctr">
            <a:solidFill>
              <a:srgbClr val="000000"/>
            </a:solidFill>
            <a:prstDash val="solid"/>
          </a:ln>
          <a:effectLst/>
        </p:spPr>
      </p:cxnSp>
      <p:sp>
        <p:nvSpPr>
          <p:cNvPr id="11" name="テキスト ボックス 8">
            <a:extLst>
              <a:ext uri="{FF2B5EF4-FFF2-40B4-BE49-F238E27FC236}">
                <a16:creationId xmlns:a16="http://schemas.microsoft.com/office/drawing/2014/main" id="{7C5B532C-BE9A-AA07-1B33-5E01120E8907}"/>
              </a:ext>
            </a:extLst>
          </p:cNvPr>
          <p:cNvSpPr txBox="1"/>
          <p:nvPr/>
        </p:nvSpPr>
        <p:spPr bwMode="auto">
          <a:xfrm>
            <a:off x="10345786" y="1428263"/>
            <a:ext cx="170773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総合優先度</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15" name="正方形/長方形 14">
            <a:extLst>
              <a:ext uri="{FF2B5EF4-FFF2-40B4-BE49-F238E27FC236}">
                <a16:creationId xmlns:a16="http://schemas.microsoft.com/office/drawing/2014/main" id="{06DF1ED7-227C-62AD-610A-44A0BA27E47A}"/>
              </a:ext>
            </a:extLst>
          </p:cNvPr>
          <p:cNvSpPr/>
          <p:nvPr/>
        </p:nvSpPr>
        <p:spPr>
          <a:xfrm>
            <a:off x="722043" y="1771201"/>
            <a:ext cx="2199814"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加工食品・飲料</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例：調味料、カレー、菓子類など</a:t>
            </a:r>
          </a:p>
        </p:txBody>
      </p:sp>
      <p:sp>
        <p:nvSpPr>
          <p:cNvPr id="19" name="正方形/長方形 18">
            <a:extLst>
              <a:ext uri="{FF2B5EF4-FFF2-40B4-BE49-F238E27FC236}">
                <a16:creationId xmlns:a16="http://schemas.microsoft.com/office/drawing/2014/main" id="{89B2CBA9-51E0-1693-B646-B059A21046F3}"/>
              </a:ext>
            </a:extLst>
          </p:cNvPr>
          <p:cNvSpPr/>
          <p:nvPr/>
        </p:nvSpPr>
        <p:spPr>
          <a:xfrm>
            <a:off x="3042011" y="1771678"/>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約</a:t>
            </a:r>
            <a:r>
              <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39</a:t>
            </a: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万社</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23" name="正方形/長方形 22">
            <a:extLst>
              <a:ext uri="{FF2B5EF4-FFF2-40B4-BE49-F238E27FC236}">
                <a16:creationId xmlns:a16="http://schemas.microsoft.com/office/drawing/2014/main" id="{BB3A3282-16FD-2262-E3C7-CB55BD6E0D73}"/>
              </a:ext>
            </a:extLst>
          </p:cNvPr>
          <p:cNvSpPr/>
          <p:nvPr/>
        </p:nvSpPr>
        <p:spPr>
          <a:xfrm>
            <a:off x="4868336" y="1771678"/>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28" name="正方形/長方形 27">
            <a:extLst>
              <a:ext uri="{FF2B5EF4-FFF2-40B4-BE49-F238E27FC236}">
                <a16:creationId xmlns:a16="http://schemas.microsoft.com/office/drawing/2014/main" id="{29889880-0452-FFF1-CC5A-635201369C3C}"/>
              </a:ext>
            </a:extLst>
          </p:cNvPr>
          <p:cNvSpPr/>
          <p:nvPr/>
        </p:nvSpPr>
        <p:spPr>
          <a:xfrm>
            <a:off x="6694660" y="1771678"/>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8" name="正方形/長方形 7">
            <a:extLst>
              <a:ext uri="{FF2B5EF4-FFF2-40B4-BE49-F238E27FC236}">
                <a16:creationId xmlns:a16="http://schemas.microsoft.com/office/drawing/2014/main" id="{FAD6130B-0E16-8D20-08DE-D4C029358D17}"/>
              </a:ext>
            </a:extLst>
          </p:cNvPr>
          <p:cNvSpPr/>
          <p:nvPr/>
        </p:nvSpPr>
        <p:spPr>
          <a:xfrm>
            <a:off x="8513952" y="1772157"/>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29" name="正方形/長方形 28">
            <a:extLst>
              <a:ext uri="{FF2B5EF4-FFF2-40B4-BE49-F238E27FC236}">
                <a16:creationId xmlns:a16="http://schemas.microsoft.com/office/drawing/2014/main" id="{24220869-5066-809F-DED0-FC3BAED902BC}"/>
              </a:ext>
            </a:extLst>
          </p:cNvPr>
          <p:cNvSpPr/>
          <p:nvPr/>
        </p:nvSpPr>
        <p:spPr>
          <a:xfrm>
            <a:off x="10340275" y="1772157"/>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第一優先</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5" name="正方形/長方形 34">
            <a:extLst>
              <a:ext uri="{FF2B5EF4-FFF2-40B4-BE49-F238E27FC236}">
                <a16:creationId xmlns:a16="http://schemas.microsoft.com/office/drawing/2014/main" id="{0DE4FA3C-E501-7894-CA1E-EBE41CE8D430}"/>
              </a:ext>
            </a:extLst>
          </p:cNvPr>
          <p:cNvSpPr/>
          <p:nvPr/>
        </p:nvSpPr>
        <p:spPr>
          <a:xfrm>
            <a:off x="722043" y="2503009"/>
            <a:ext cx="2199814"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化粧品・日用品</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algn="ctr" fontAlgn="base">
              <a:spcBef>
                <a:spcPts val="300"/>
              </a:spcBef>
              <a:spcAft>
                <a:spcPct val="0"/>
              </a:spcAft>
              <a:defRPr/>
            </a:pPr>
            <a:r>
              <a:rPr kumimoji="0" lang="ja-JP" altLang="en-US" sz="1100" kern="0" dirty="0">
                <a:solidFill>
                  <a:srgbClr val="FFFFFF"/>
                </a:solidFill>
                <a:latin typeface="Meiryo UI" panose="020B0604030504040204" pitchFamily="50" charset="-128"/>
                <a:ea typeface="Meiryo UI" panose="020B0604030504040204" pitchFamily="50" charset="-128"/>
              </a:rPr>
              <a:t>例：日焼け止めや掃除用洗剤など</a:t>
            </a:r>
          </a:p>
        </p:txBody>
      </p:sp>
      <p:sp>
        <p:nvSpPr>
          <p:cNvPr id="36" name="正方形/長方形 35">
            <a:extLst>
              <a:ext uri="{FF2B5EF4-FFF2-40B4-BE49-F238E27FC236}">
                <a16:creationId xmlns:a16="http://schemas.microsoft.com/office/drawing/2014/main" id="{FD4F7805-C7E9-F09C-2719-6AD969516675}"/>
              </a:ext>
            </a:extLst>
          </p:cNvPr>
          <p:cNvSpPr/>
          <p:nvPr/>
        </p:nvSpPr>
        <p:spPr>
          <a:xfrm>
            <a:off x="3042011" y="2503486"/>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約</a:t>
            </a:r>
            <a:r>
              <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5</a:t>
            </a: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千社</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7" name="正方形/長方形 36">
            <a:extLst>
              <a:ext uri="{FF2B5EF4-FFF2-40B4-BE49-F238E27FC236}">
                <a16:creationId xmlns:a16="http://schemas.microsoft.com/office/drawing/2014/main" id="{CA52D606-E18E-8B62-56DC-0901A3207CB4}"/>
              </a:ext>
            </a:extLst>
          </p:cNvPr>
          <p:cNvSpPr/>
          <p:nvPr/>
        </p:nvSpPr>
        <p:spPr>
          <a:xfrm>
            <a:off x="4868336" y="2503486"/>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8" name="正方形/長方形 37">
            <a:extLst>
              <a:ext uri="{FF2B5EF4-FFF2-40B4-BE49-F238E27FC236}">
                <a16:creationId xmlns:a16="http://schemas.microsoft.com/office/drawing/2014/main" id="{82058D9A-B4C4-49F5-C98F-3B0D0059FCF1}"/>
              </a:ext>
            </a:extLst>
          </p:cNvPr>
          <p:cNvSpPr/>
          <p:nvPr/>
        </p:nvSpPr>
        <p:spPr>
          <a:xfrm>
            <a:off x="6694660" y="2503486"/>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9" name="正方形/長方形 38">
            <a:extLst>
              <a:ext uri="{FF2B5EF4-FFF2-40B4-BE49-F238E27FC236}">
                <a16:creationId xmlns:a16="http://schemas.microsoft.com/office/drawing/2014/main" id="{1204AD24-48B0-CA89-FCB9-FC225C641861}"/>
              </a:ext>
            </a:extLst>
          </p:cNvPr>
          <p:cNvSpPr/>
          <p:nvPr/>
        </p:nvSpPr>
        <p:spPr>
          <a:xfrm>
            <a:off x="8513952" y="250396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40" name="正方形/長方形 39">
            <a:extLst>
              <a:ext uri="{FF2B5EF4-FFF2-40B4-BE49-F238E27FC236}">
                <a16:creationId xmlns:a16="http://schemas.microsoft.com/office/drawing/2014/main" id="{5797AD81-1731-8154-EC5F-0BB66E21F998}"/>
              </a:ext>
            </a:extLst>
          </p:cNvPr>
          <p:cNvSpPr/>
          <p:nvPr/>
        </p:nvSpPr>
        <p:spPr>
          <a:xfrm>
            <a:off x="10340275" y="250396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lvl="0"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第一優先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42" name="正方形/長方形 41">
            <a:extLst>
              <a:ext uri="{FF2B5EF4-FFF2-40B4-BE49-F238E27FC236}">
                <a16:creationId xmlns:a16="http://schemas.microsoft.com/office/drawing/2014/main" id="{EF0FFE4D-F355-1213-004A-DC441C2EE517}"/>
              </a:ext>
            </a:extLst>
          </p:cNvPr>
          <p:cNvSpPr/>
          <p:nvPr/>
        </p:nvSpPr>
        <p:spPr>
          <a:xfrm>
            <a:off x="722043" y="3234818"/>
            <a:ext cx="2199814"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文具・生活雑貨</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algn="ctr" fontAlgn="base">
              <a:spcBef>
                <a:spcPts val="300"/>
              </a:spcBef>
              <a:spcAft>
                <a:spcPct val="0"/>
              </a:spcAft>
              <a:defRPr/>
            </a:pPr>
            <a:r>
              <a:rPr kumimoji="0" lang="ja-JP" altLang="en-US" sz="1100" kern="0" dirty="0">
                <a:solidFill>
                  <a:srgbClr val="FFFFFF"/>
                </a:solidFill>
                <a:latin typeface="Meiryo UI" panose="020B0604030504040204" pitchFamily="50" charset="-128"/>
                <a:ea typeface="Meiryo UI" panose="020B0604030504040204" pitchFamily="50" charset="-128"/>
              </a:rPr>
              <a:t>例：筆記用具やノートなど</a:t>
            </a:r>
          </a:p>
        </p:txBody>
      </p:sp>
      <p:sp>
        <p:nvSpPr>
          <p:cNvPr id="43" name="正方形/長方形 42">
            <a:extLst>
              <a:ext uri="{FF2B5EF4-FFF2-40B4-BE49-F238E27FC236}">
                <a16:creationId xmlns:a16="http://schemas.microsoft.com/office/drawing/2014/main" id="{F6F2682E-CCC1-7A63-07E4-0F5A65B48378}"/>
              </a:ext>
            </a:extLst>
          </p:cNvPr>
          <p:cNvSpPr/>
          <p:nvPr/>
        </p:nvSpPr>
        <p:spPr>
          <a:xfrm>
            <a:off x="3042011" y="323529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約</a:t>
            </a:r>
            <a:r>
              <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5</a:t>
            </a: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千社</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44" name="正方形/長方形 43">
            <a:extLst>
              <a:ext uri="{FF2B5EF4-FFF2-40B4-BE49-F238E27FC236}">
                <a16:creationId xmlns:a16="http://schemas.microsoft.com/office/drawing/2014/main" id="{1C5B1FF4-100F-E6FB-0557-DE18F64AADC3}"/>
              </a:ext>
            </a:extLst>
          </p:cNvPr>
          <p:cNvSpPr/>
          <p:nvPr/>
        </p:nvSpPr>
        <p:spPr>
          <a:xfrm>
            <a:off x="4868336" y="323529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lvl="0"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高</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45" name="正方形/長方形 44">
            <a:extLst>
              <a:ext uri="{FF2B5EF4-FFF2-40B4-BE49-F238E27FC236}">
                <a16:creationId xmlns:a16="http://schemas.microsoft.com/office/drawing/2014/main" id="{A42C78A6-BF62-9580-B94B-EF86D1B12D3E}"/>
              </a:ext>
            </a:extLst>
          </p:cNvPr>
          <p:cNvSpPr/>
          <p:nvPr/>
        </p:nvSpPr>
        <p:spPr>
          <a:xfrm>
            <a:off x="6694660" y="323529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46" name="正方形/長方形 45">
            <a:extLst>
              <a:ext uri="{FF2B5EF4-FFF2-40B4-BE49-F238E27FC236}">
                <a16:creationId xmlns:a16="http://schemas.microsoft.com/office/drawing/2014/main" id="{480740EF-2958-B8D8-989A-A2BB36C57744}"/>
              </a:ext>
            </a:extLst>
          </p:cNvPr>
          <p:cNvSpPr/>
          <p:nvPr/>
        </p:nvSpPr>
        <p:spPr>
          <a:xfrm>
            <a:off x="8513952" y="3235774"/>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47" name="正方形/長方形 46">
            <a:extLst>
              <a:ext uri="{FF2B5EF4-FFF2-40B4-BE49-F238E27FC236}">
                <a16:creationId xmlns:a16="http://schemas.microsoft.com/office/drawing/2014/main" id="{D43393A5-317D-D0C8-4EDA-2A729FB6270E}"/>
              </a:ext>
            </a:extLst>
          </p:cNvPr>
          <p:cNvSpPr/>
          <p:nvPr/>
        </p:nvSpPr>
        <p:spPr>
          <a:xfrm>
            <a:off x="10340275" y="3235774"/>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第一優先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49" name="正方形/長方形 48">
            <a:extLst>
              <a:ext uri="{FF2B5EF4-FFF2-40B4-BE49-F238E27FC236}">
                <a16:creationId xmlns:a16="http://schemas.microsoft.com/office/drawing/2014/main" id="{65EA6C69-FC3E-DE09-0CED-FD91A1969D17}"/>
              </a:ext>
            </a:extLst>
          </p:cNvPr>
          <p:cNvSpPr/>
          <p:nvPr/>
        </p:nvSpPr>
        <p:spPr>
          <a:xfrm>
            <a:off x="722043" y="3966626"/>
            <a:ext cx="2199814" cy="697029"/>
          </a:xfrm>
          <a:prstGeom prst="rect">
            <a:avLst/>
          </a:prstGeom>
          <a:solidFill>
            <a:srgbClr val="8585E0"/>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観光・宿泊</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algn="ctr" fontAlgn="base">
              <a:spcBef>
                <a:spcPts val="300"/>
              </a:spcBef>
              <a:spcAft>
                <a:spcPct val="0"/>
              </a:spcAft>
              <a:defRPr/>
            </a:pPr>
            <a:r>
              <a:rPr kumimoji="0" lang="ja-JP" altLang="en-US" sz="1100" kern="0" dirty="0">
                <a:solidFill>
                  <a:srgbClr val="FFFFFF"/>
                </a:solidFill>
                <a:latin typeface="Meiryo UI" panose="020B0604030504040204" pitchFamily="50" charset="-128"/>
                <a:ea typeface="Meiryo UI" panose="020B0604030504040204" pitchFamily="50" charset="-128"/>
              </a:rPr>
              <a:t>例：プロモーションや顧客調査など</a:t>
            </a:r>
          </a:p>
        </p:txBody>
      </p:sp>
      <p:sp>
        <p:nvSpPr>
          <p:cNvPr id="50" name="正方形/長方形 49">
            <a:extLst>
              <a:ext uri="{FF2B5EF4-FFF2-40B4-BE49-F238E27FC236}">
                <a16:creationId xmlns:a16="http://schemas.microsoft.com/office/drawing/2014/main" id="{6765FC98-8BBC-F3B0-0F06-2FCEE588B275}"/>
              </a:ext>
            </a:extLst>
          </p:cNvPr>
          <p:cNvSpPr/>
          <p:nvPr/>
        </p:nvSpPr>
        <p:spPr>
          <a:xfrm>
            <a:off x="3042011" y="3967103"/>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約</a:t>
            </a:r>
            <a:r>
              <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43</a:t>
            </a: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万社</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1" name="正方形/長方形 50">
            <a:extLst>
              <a:ext uri="{FF2B5EF4-FFF2-40B4-BE49-F238E27FC236}">
                <a16:creationId xmlns:a16="http://schemas.microsoft.com/office/drawing/2014/main" id="{9B71A8CC-E075-86DC-D39B-70653B2AD8DC}"/>
              </a:ext>
            </a:extLst>
          </p:cNvPr>
          <p:cNvSpPr/>
          <p:nvPr/>
        </p:nvSpPr>
        <p:spPr>
          <a:xfrm>
            <a:off x="4868336" y="3967103"/>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lvl="0"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高</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52" name="正方形/長方形 51">
            <a:extLst>
              <a:ext uri="{FF2B5EF4-FFF2-40B4-BE49-F238E27FC236}">
                <a16:creationId xmlns:a16="http://schemas.microsoft.com/office/drawing/2014/main" id="{95ADD158-D31E-941F-C2DB-49DD18D7DD06}"/>
              </a:ext>
            </a:extLst>
          </p:cNvPr>
          <p:cNvSpPr/>
          <p:nvPr/>
        </p:nvSpPr>
        <p:spPr>
          <a:xfrm>
            <a:off x="6694660" y="3967103"/>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3" name="正方形/長方形 52">
            <a:extLst>
              <a:ext uri="{FF2B5EF4-FFF2-40B4-BE49-F238E27FC236}">
                <a16:creationId xmlns:a16="http://schemas.microsoft.com/office/drawing/2014/main" id="{36BCD03C-840C-C905-9E23-DE1A5052C362}"/>
              </a:ext>
            </a:extLst>
          </p:cNvPr>
          <p:cNvSpPr/>
          <p:nvPr/>
        </p:nvSpPr>
        <p:spPr>
          <a:xfrm>
            <a:off x="8513952" y="3967582"/>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低</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4" name="正方形/長方形 53">
            <a:extLst>
              <a:ext uri="{FF2B5EF4-FFF2-40B4-BE49-F238E27FC236}">
                <a16:creationId xmlns:a16="http://schemas.microsoft.com/office/drawing/2014/main" id="{D61A4A0A-4F7D-E4D3-7980-40DBE5E54292}"/>
              </a:ext>
            </a:extLst>
          </p:cNvPr>
          <p:cNvSpPr/>
          <p:nvPr/>
        </p:nvSpPr>
        <p:spPr>
          <a:xfrm>
            <a:off x="10340275" y="3967582"/>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第二優先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56" name="正方形/長方形 55">
            <a:extLst>
              <a:ext uri="{FF2B5EF4-FFF2-40B4-BE49-F238E27FC236}">
                <a16:creationId xmlns:a16="http://schemas.microsoft.com/office/drawing/2014/main" id="{D4705F64-A5A4-F7F1-D706-8A9C45569674}"/>
              </a:ext>
            </a:extLst>
          </p:cNvPr>
          <p:cNvSpPr/>
          <p:nvPr/>
        </p:nvSpPr>
        <p:spPr>
          <a:xfrm>
            <a:off x="722043" y="4698434"/>
            <a:ext cx="2199814" cy="697029"/>
          </a:xfrm>
          <a:prstGeom prst="rect">
            <a:avLst/>
          </a:prstGeom>
          <a:solidFill>
            <a:srgbClr val="8585E0"/>
          </a:solidFill>
          <a:ln w="9525" cap="flat" cmpd="sng" algn="ctr">
            <a:solidFill>
              <a:srgbClr val="FFFFFF">
                <a:lumMod val="50000"/>
              </a:srgbClr>
            </a:solidFill>
            <a:prstDash val="solid"/>
          </a:ln>
          <a:effectLst/>
        </p:spPr>
        <p:txBody>
          <a:bodyPr vert="horz" rtlCol="0" anchor="ctr"/>
          <a:lstStyle/>
          <a:p>
            <a:pPr algn="ctr" fontAlgn="base">
              <a:spcBef>
                <a:spcPct val="0"/>
              </a:spcBef>
              <a:spcAft>
                <a:spcPct val="0"/>
              </a:spcAft>
              <a:defRPr/>
            </a:pPr>
            <a:r>
              <a:rPr kumimoji="0" lang="ja-JP" altLang="en-US" sz="1600" b="1" kern="0" dirty="0">
                <a:solidFill>
                  <a:schemeClr val="bg1"/>
                </a:solidFill>
                <a:latin typeface="Meiryo UI" panose="020B0604030504040204" pitchFamily="50" charset="-128"/>
                <a:ea typeface="Meiryo UI" panose="020B0604030504040204" pitchFamily="50" charset="-128"/>
              </a:rPr>
              <a:t>製造業・</a:t>
            </a:r>
            <a:r>
              <a:rPr kumimoji="0" lang="en-US" altLang="ja-JP" sz="1600" b="1" kern="0" dirty="0">
                <a:solidFill>
                  <a:schemeClr val="bg1"/>
                </a:solidFill>
                <a:latin typeface="Meiryo UI" panose="020B0604030504040204" pitchFamily="50" charset="-128"/>
                <a:ea typeface="Meiryo UI" panose="020B0604030504040204" pitchFamily="50" charset="-128"/>
              </a:rPr>
              <a:t>IT</a:t>
            </a:r>
          </a:p>
          <a:p>
            <a:pPr algn="ctr" fontAlgn="base">
              <a:spcBef>
                <a:spcPct val="0"/>
              </a:spcBef>
              <a:spcAft>
                <a:spcPct val="0"/>
              </a:spcAft>
              <a:defRPr/>
            </a:pPr>
            <a:r>
              <a:rPr kumimoji="0" lang="ja-JP" altLang="en-US" sz="1100" kern="0" dirty="0">
                <a:solidFill>
                  <a:schemeClr val="bg1"/>
                </a:solidFill>
                <a:latin typeface="Meiryo UI" panose="020B0604030504040204" pitchFamily="50" charset="-128"/>
                <a:ea typeface="Meiryo UI" panose="020B0604030504040204" pitchFamily="50" charset="-128"/>
              </a:rPr>
              <a:t>例：技術調査</a:t>
            </a:r>
            <a:r>
              <a:rPr kumimoji="0" lang="en-US" altLang="ja-JP" sz="1100" kern="0" dirty="0">
                <a:solidFill>
                  <a:schemeClr val="bg1"/>
                </a:solidFill>
                <a:latin typeface="Meiryo UI" panose="020B0604030504040204" pitchFamily="50" charset="-128"/>
                <a:ea typeface="Meiryo UI" panose="020B0604030504040204" pitchFamily="50" charset="-128"/>
              </a:rPr>
              <a:t>,</a:t>
            </a:r>
            <a:r>
              <a:rPr kumimoji="0" lang="ja-JP" altLang="en-US" sz="1100" kern="0" dirty="0">
                <a:solidFill>
                  <a:schemeClr val="bg1"/>
                </a:solidFill>
                <a:latin typeface="Meiryo UI" panose="020B0604030504040204" pitchFamily="50" charset="-128"/>
                <a:ea typeface="Meiryo UI" panose="020B0604030504040204" pitchFamily="50" charset="-128"/>
              </a:rPr>
              <a:t>部品</a:t>
            </a:r>
            <a:r>
              <a:rPr kumimoji="0" lang="en-US" altLang="ja-JP" sz="1100" kern="0" dirty="0">
                <a:solidFill>
                  <a:schemeClr val="bg1"/>
                </a:solidFill>
                <a:latin typeface="Meiryo UI" panose="020B0604030504040204" pitchFamily="50" charset="-128"/>
                <a:ea typeface="Meiryo UI" panose="020B0604030504040204" pitchFamily="50" charset="-128"/>
              </a:rPr>
              <a:t>,S/W</a:t>
            </a:r>
            <a:r>
              <a:rPr kumimoji="0" lang="ja-JP" altLang="en-US" sz="1100" kern="0" dirty="0">
                <a:solidFill>
                  <a:schemeClr val="bg1"/>
                </a:solidFill>
                <a:latin typeface="Meiryo UI" panose="020B0604030504040204" pitchFamily="50" charset="-128"/>
                <a:ea typeface="Meiryo UI" panose="020B0604030504040204" pitchFamily="50" charset="-128"/>
              </a:rPr>
              <a:t>など</a:t>
            </a:r>
          </a:p>
        </p:txBody>
      </p:sp>
      <p:sp>
        <p:nvSpPr>
          <p:cNvPr id="57" name="正方形/長方形 56">
            <a:extLst>
              <a:ext uri="{FF2B5EF4-FFF2-40B4-BE49-F238E27FC236}">
                <a16:creationId xmlns:a16="http://schemas.microsoft.com/office/drawing/2014/main" id="{2C2A9AFC-1F07-D1B1-408D-6F28E8DAB593}"/>
              </a:ext>
            </a:extLst>
          </p:cNvPr>
          <p:cNvSpPr/>
          <p:nvPr/>
        </p:nvSpPr>
        <p:spPr>
          <a:xfrm>
            <a:off x="3042011" y="4698911"/>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約</a:t>
            </a:r>
            <a:r>
              <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34</a:t>
            </a: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万社</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8" name="正方形/長方形 57">
            <a:extLst>
              <a:ext uri="{FF2B5EF4-FFF2-40B4-BE49-F238E27FC236}">
                <a16:creationId xmlns:a16="http://schemas.microsoft.com/office/drawing/2014/main" id="{EDEE7526-499B-4F51-721A-6A52789C2F75}"/>
              </a:ext>
            </a:extLst>
          </p:cNvPr>
          <p:cNvSpPr/>
          <p:nvPr/>
        </p:nvSpPr>
        <p:spPr>
          <a:xfrm>
            <a:off x="4868336" y="4698911"/>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9" name="正方形/長方形 58">
            <a:extLst>
              <a:ext uri="{FF2B5EF4-FFF2-40B4-BE49-F238E27FC236}">
                <a16:creationId xmlns:a16="http://schemas.microsoft.com/office/drawing/2014/main" id="{B15A099C-5CF7-DB6A-5A83-D7EEDAD8F9C8}"/>
              </a:ext>
            </a:extLst>
          </p:cNvPr>
          <p:cNvSpPr/>
          <p:nvPr/>
        </p:nvSpPr>
        <p:spPr>
          <a:xfrm>
            <a:off x="6694660" y="4698911"/>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0" name="正方形/長方形 59">
            <a:extLst>
              <a:ext uri="{FF2B5EF4-FFF2-40B4-BE49-F238E27FC236}">
                <a16:creationId xmlns:a16="http://schemas.microsoft.com/office/drawing/2014/main" id="{445AF52B-747A-E8CC-27D4-4BF473743E98}"/>
              </a:ext>
            </a:extLst>
          </p:cNvPr>
          <p:cNvSpPr/>
          <p:nvPr/>
        </p:nvSpPr>
        <p:spPr>
          <a:xfrm>
            <a:off x="8513952" y="469939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1" name="正方形/長方形 60">
            <a:extLst>
              <a:ext uri="{FF2B5EF4-FFF2-40B4-BE49-F238E27FC236}">
                <a16:creationId xmlns:a16="http://schemas.microsoft.com/office/drawing/2014/main" id="{D7A20C4C-56F1-E8F6-225F-50E9AF3E9623}"/>
              </a:ext>
            </a:extLst>
          </p:cNvPr>
          <p:cNvSpPr/>
          <p:nvPr/>
        </p:nvSpPr>
        <p:spPr>
          <a:xfrm>
            <a:off x="10340275" y="469939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第二優先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63" name="正方形/長方形 62">
            <a:extLst>
              <a:ext uri="{FF2B5EF4-FFF2-40B4-BE49-F238E27FC236}">
                <a16:creationId xmlns:a16="http://schemas.microsoft.com/office/drawing/2014/main" id="{ED8C952F-F144-1014-56C2-0D2A65FC1892}"/>
              </a:ext>
            </a:extLst>
          </p:cNvPr>
          <p:cNvSpPr/>
          <p:nvPr/>
        </p:nvSpPr>
        <p:spPr>
          <a:xfrm>
            <a:off x="722043" y="5430243"/>
            <a:ext cx="2199814" cy="697029"/>
          </a:xfrm>
          <a:prstGeom prst="rect">
            <a:avLst/>
          </a:prstGeom>
          <a:solidFill>
            <a:srgbClr val="D6D6F5"/>
          </a:solidFill>
          <a:ln w="9525" cap="flat" cmpd="sng" algn="ctr">
            <a:solidFill>
              <a:srgbClr val="FFFFFF">
                <a:lumMod val="50000"/>
              </a:srgbClr>
            </a:solidFill>
            <a:prstDash val="solid"/>
          </a:ln>
          <a:effectLst/>
        </p:spPr>
        <p:txBody>
          <a:bodyPr vert="horz" rtlCol="0" anchor="ctr"/>
          <a:lstStyle/>
          <a:p>
            <a:pPr algn="ctr" fontAlgn="base">
              <a:spcBef>
                <a:spcPct val="0"/>
              </a:spcBef>
              <a:spcAft>
                <a:spcPct val="0"/>
              </a:spcAft>
              <a:defRPr/>
            </a:pPr>
            <a:r>
              <a:rPr kumimoji="0" lang="ja-JP" altLang="en-US" sz="1600" b="1" kern="0" dirty="0">
                <a:solidFill>
                  <a:srgbClr val="000000">
                    <a:lumMod val="65000"/>
                    <a:lumOff val="35000"/>
                  </a:srgbClr>
                </a:solidFill>
                <a:latin typeface="Meiryo UI" panose="020B0604030504040204" pitchFamily="50" charset="-128"/>
                <a:ea typeface="Meiryo UI" panose="020B0604030504040204" pitchFamily="50" charset="-128"/>
              </a:rPr>
              <a:t>建設業</a:t>
            </a:r>
            <a:endPar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例：市場調査など</a:t>
            </a:r>
          </a:p>
        </p:txBody>
      </p:sp>
      <p:sp>
        <p:nvSpPr>
          <p:cNvPr id="64" name="正方形/長方形 63">
            <a:extLst>
              <a:ext uri="{FF2B5EF4-FFF2-40B4-BE49-F238E27FC236}">
                <a16:creationId xmlns:a16="http://schemas.microsoft.com/office/drawing/2014/main" id="{DC932932-AD5C-5A38-4408-8A79C72B3133}"/>
              </a:ext>
            </a:extLst>
          </p:cNvPr>
          <p:cNvSpPr/>
          <p:nvPr/>
        </p:nvSpPr>
        <p:spPr>
          <a:xfrm>
            <a:off x="3042011" y="543072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lvl="0"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約</a:t>
            </a:r>
            <a:r>
              <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43</a:t>
            </a: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万社</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65" name="正方形/長方形 64">
            <a:extLst>
              <a:ext uri="{FF2B5EF4-FFF2-40B4-BE49-F238E27FC236}">
                <a16:creationId xmlns:a16="http://schemas.microsoft.com/office/drawing/2014/main" id="{73E8D1FB-8CA7-649F-DE9D-F7561EB9F662}"/>
              </a:ext>
            </a:extLst>
          </p:cNvPr>
          <p:cNvSpPr/>
          <p:nvPr/>
        </p:nvSpPr>
        <p:spPr>
          <a:xfrm>
            <a:off x="4868336" y="543072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低</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6" name="正方形/長方形 65">
            <a:extLst>
              <a:ext uri="{FF2B5EF4-FFF2-40B4-BE49-F238E27FC236}">
                <a16:creationId xmlns:a16="http://schemas.microsoft.com/office/drawing/2014/main" id="{D187EBEC-04EA-E209-41E0-680A76B91055}"/>
              </a:ext>
            </a:extLst>
          </p:cNvPr>
          <p:cNvSpPr/>
          <p:nvPr/>
        </p:nvSpPr>
        <p:spPr>
          <a:xfrm>
            <a:off x="6694660" y="543072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低</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7" name="正方形/長方形 66">
            <a:extLst>
              <a:ext uri="{FF2B5EF4-FFF2-40B4-BE49-F238E27FC236}">
                <a16:creationId xmlns:a16="http://schemas.microsoft.com/office/drawing/2014/main" id="{B8972ED8-2C1A-3AAE-7E75-A9FE4E89ACCE}"/>
              </a:ext>
            </a:extLst>
          </p:cNvPr>
          <p:cNvSpPr/>
          <p:nvPr/>
        </p:nvSpPr>
        <p:spPr>
          <a:xfrm>
            <a:off x="8513952" y="5431199"/>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低</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8" name="正方形/長方形 67">
            <a:extLst>
              <a:ext uri="{FF2B5EF4-FFF2-40B4-BE49-F238E27FC236}">
                <a16:creationId xmlns:a16="http://schemas.microsoft.com/office/drawing/2014/main" id="{590BDD5D-E476-C2E4-3512-CF2AA92048F8}"/>
              </a:ext>
            </a:extLst>
          </p:cNvPr>
          <p:cNvSpPr/>
          <p:nvPr/>
        </p:nvSpPr>
        <p:spPr>
          <a:xfrm>
            <a:off x="10340275" y="5431199"/>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第三優先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70" name="テキスト ボックス 8">
            <a:extLst>
              <a:ext uri="{FF2B5EF4-FFF2-40B4-BE49-F238E27FC236}">
                <a16:creationId xmlns:a16="http://schemas.microsoft.com/office/drawing/2014/main" id="{1E8D6E9D-CA54-3107-8B57-BF447C4A0A33}"/>
              </a:ext>
            </a:extLst>
          </p:cNvPr>
          <p:cNvSpPr txBox="1"/>
          <p:nvPr/>
        </p:nvSpPr>
        <p:spPr bwMode="auto">
          <a:xfrm>
            <a:off x="132969" y="3579903"/>
            <a:ext cx="484634" cy="738664"/>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メイリオ"/>
              </a:rPr>
              <a:t>優先度</a:t>
            </a:r>
            <a:endParaRPr kumimoji="0" lang="en-US" altLang="ja-JP" sz="14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メイリオ"/>
            </a:endParaRPr>
          </a:p>
        </p:txBody>
      </p:sp>
    </p:spTree>
    <p:extLst>
      <p:ext uri="{BB962C8B-B14F-4D97-AF65-F5344CB8AC3E}">
        <p14:creationId xmlns:p14="http://schemas.microsoft.com/office/powerpoint/2010/main" val="285532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F54FD-642A-D29B-F540-04F79B13F09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57A811-11C2-73B5-4116-C674FF266E61}"/>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バリューチェーンによる競合比較</a:t>
            </a:r>
          </a:p>
        </p:txBody>
      </p:sp>
      <p:sp>
        <p:nvSpPr>
          <p:cNvPr id="4" name="フッター プレースホルダー 3">
            <a:extLst>
              <a:ext uri="{FF2B5EF4-FFF2-40B4-BE49-F238E27FC236}">
                <a16:creationId xmlns:a16="http://schemas.microsoft.com/office/drawing/2014/main" id="{3877D36C-3780-C5B5-3A8E-E70A32CD592E}"/>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0F3A8246-6E19-3F4D-5755-4D1F84EF3DCC}"/>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競合は「情報収集」と「実行」のプロセスが分断されており、「高コスト」かつ「情報の陳腐化」という課題を抱えている。</a:t>
            </a:r>
            <a:endParaRPr lang="en-US" altLang="ja-JP" sz="1200"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一方、</a:t>
            </a:r>
            <a:r>
              <a:rPr lang="en-US" altLang="ja-JP" dirty="0" err="1">
                <a:solidFill>
                  <a:schemeClr val="tx1">
                    <a:lumMod val="65000"/>
                    <a:lumOff val="35000"/>
                  </a:schemeClr>
                </a:solidFill>
                <a:latin typeface="Meiryo UI"/>
                <a:ea typeface="Meiryo UI"/>
                <a:cs typeface="Hiragino Kaku Gothic Pro W3" charset="-128"/>
              </a:rPr>
              <a:t>BlueTry</a:t>
            </a:r>
            <a:r>
              <a:rPr lang="ja-JP" altLang="en-US" dirty="0">
                <a:solidFill>
                  <a:schemeClr val="tx1">
                    <a:lumMod val="65000"/>
                    <a:lumOff val="35000"/>
                  </a:schemeClr>
                </a:solidFill>
                <a:latin typeface="Meiryo UI"/>
                <a:ea typeface="Meiryo UI"/>
                <a:cs typeface="Hiragino Kaku Gothic Pro W3" charset="-128"/>
              </a:rPr>
              <a:t>はバリューチェーン全体で一貫した価値を提供することで、プロセスの分断を解消し、上記の課題を解決できる。</a:t>
            </a:r>
            <a:endParaRPr lang="en-US" altLang="ja-JP" dirty="0">
              <a:solidFill>
                <a:schemeClr val="tx1">
                  <a:lumMod val="65000"/>
                  <a:lumOff val="35000"/>
                </a:schemeClr>
              </a:solidFill>
              <a:latin typeface="Meiryo UI"/>
              <a:ea typeface="Meiryo UI"/>
              <a:cs typeface="Hiragino Kaku Gothic Pro W3" charset="-128"/>
            </a:endParaRPr>
          </a:p>
        </p:txBody>
      </p:sp>
      <p:cxnSp>
        <p:nvCxnSpPr>
          <p:cNvPr id="66" name="直線矢印コネクタ 65">
            <a:extLst>
              <a:ext uri="{FF2B5EF4-FFF2-40B4-BE49-F238E27FC236}">
                <a16:creationId xmlns:a16="http://schemas.microsoft.com/office/drawing/2014/main" id="{53CBE6C8-2C53-E3EF-DDCC-B403C760C2D9}"/>
              </a:ext>
            </a:extLst>
          </p:cNvPr>
          <p:cNvCxnSpPr>
            <a:cxnSpLocks/>
            <a:stCxn id="65" idx="2"/>
            <a:endCxn id="5" idx="0"/>
          </p:cNvCxnSpPr>
          <p:nvPr/>
        </p:nvCxnSpPr>
        <p:spPr>
          <a:xfrm>
            <a:off x="959204" y="2572774"/>
            <a:ext cx="0" cy="274385"/>
          </a:xfrm>
          <a:prstGeom prst="straightConnector1">
            <a:avLst/>
          </a:prstGeom>
          <a:noFill/>
          <a:ln w="47625" cap="flat" cmpd="sng" algn="ctr">
            <a:solidFill>
              <a:srgbClr val="262699"/>
            </a:solidFill>
            <a:prstDash val="solid"/>
            <a:tailEnd type="arrow"/>
          </a:ln>
          <a:effectLst/>
        </p:spPr>
      </p:cxnSp>
      <p:cxnSp>
        <p:nvCxnSpPr>
          <p:cNvPr id="10" name="直線矢印コネクタ 9">
            <a:extLst>
              <a:ext uri="{FF2B5EF4-FFF2-40B4-BE49-F238E27FC236}">
                <a16:creationId xmlns:a16="http://schemas.microsoft.com/office/drawing/2014/main" id="{A4260A44-B2CC-F407-3576-BF41FF139B90}"/>
              </a:ext>
            </a:extLst>
          </p:cNvPr>
          <p:cNvCxnSpPr>
            <a:cxnSpLocks/>
            <a:stCxn id="5" idx="2"/>
            <a:endCxn id="9" idx="0"/>
          </p:cNvCxnSpPr>
          <p:nvPr/>
        </p:nvCxnSpPr>
        <p:spPr>
          <a:xfrm>
            <a:off x="959204" y="3867498"/>
            <a:ext cx="0" cy="274385"/>
          </a:xfrm>
          <a:prstGeom prst="straightConnector1">
            <a:avLst/>
          </a:prstGeom>
          <a:noFill/>
          <a:ln w="47625" cap="flat" cmpd="sng" algn="ctr">
            <a:solidFill>
              <a:srgbClr val="262699"/>
            </a:solidFill>
            <a:prstDash val="solid"/>
            <a:tailEnd type="arrow"/>
          </a:ln>
          <a:effectLst/>
        </p:spPr>
      </p:cxnSp>
      <p:cxnSp>
        <p:nvCxnSpPr>
          <p:cNvPr id="18" name="直線矢印コネクタ 17">
            <a:extLst>
              <a:ext uri="{FF2B5EF4-FFF2-40B4-BE49-F238E27FC236}">
                <a16:creationId xmlns:a16="http://schemas.microsoft.com/office/drawing/2014/main" id="{C54BD5CD-9083-66A4-4389-789B490192FD}"/>
              </a:ext>
            </a:extLst>
          </p:cNvPr>
          <p:cNvCxnSpPr>
            <a:cxnSpLocks/>
            <a:stCxn id="9" idx="2"/>
            <a:endCxn id="17" idx="0"/>
          </p:cNvCxnSpPr>
          <p:nvPr/>
        </p:nvCxnSpPr>
        <p:spPr>
          <a:xfrm flipH="1">
            <a:off x="956098" y="5162222"/>
            <a:ext cx="3106" cy="274385"/>
          </a:xfrm>
          <a:prstGeom prst="straightConnector1">
            <a:avLst/>
          </a:prstGeom>
          <a:noFill/>
          <a:ln w="47625" cap="flat" cmpd="sng" algn="ctr">
            <a:solidFill>
              <a:srgbClr val="262699"/>
            </a:solidFill>
            <a:prstDash val="solid"/>
            <a:tailEnd type="arrow"/>
          </a:ln>
          <a:effectLst/>
        </p:spPr>
      </p:cxnSp>
      <p:cxnSp>
        <p:nvCxnSpPr>
          <p:cNvPr id="33" name="直線コネクタ 6">
            <a:extLst>
              <a:ext uri="{FF2B5EF4-FFF2-40B4-BE49-F238E27FC236}">
                <a16:creationId xmlns:a16="http://schemas.microsoft.com/office/drawing/2014/main" id="{4841F246-78D2-9EB5-77D2-F764258FDA84}"/>
              </a:ext>
            </a:extLst>
          </p:cNvPr>
          <p:cNvCxnSpPr/>
          <p:nvPr/>
        </p:nvCxnSpPr>
        <p:spPr>
          <a:xfrm>
            <a:off x="1977984" y="1512098"/>
            <a:ext cx="2194475" cy="0"/>
          </a:xfrm>
          <a:prstGeom prst="line">
            <a:avLst/>
          </a:prstGeom>
          <a:noFill/>
          <a:ln w="9525" cap="flat" cmpd="sng" algn="ctr">
            <a:solidFill>
              <a:srgbClr val="000000"/>
            </a:solidFill>
            <a:prstDash val="solid"/>
          </a:ln>
          <a:effectLst/>
        </p:spPr>
      </p:cxnSp>
      <p:sp>
        <p:nvSpPr>
          <p:cNvPr id="34" name="テキスト ボックス 8">
            <a:extLst>
              <a:ext uri="{FF2B5EF4-FFF2-40B4-BE49-F238E27FC236}">
                <a16:creationId xmlns:a16="http://schemas.microsoft.com/office/drawing/2014/main" id="{C3257DB9-50C0-0C8B-2C8B-49E15B1BB1C9}"/>
              </a:ext>
            </a:extLst>
          </p:cNvPr>
          <p:cNvSpPr txBox="1"/>
          <p:nvPr/>
        </p:nvSpPr>
        <p:spPr bwMode="auto">
          <a:xfrm>
            <a:off x="2243761" y="1236342"/>
            <a:ext cx="1648745"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dirty="0" err="1">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BlueTry</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73" name="直線コネクタ 6">
            <a:extLst>
              <a:ext uri="{FF2B5EF4-FFF2-40B4-BE49-F238E27FC236}">
                <a16:creationId xmlns:a16="http://schemas.microsoft.com/office/drawing/2014/main" id="{ED6B2836-4CDB-B79C-3322-C80DF6B3BF33}"/>
              </a:ext>
            </a:extLst>
          </p:cNvPr>
          <p:cNvCxnSpPr/>
          <p:nvPr/>
        </p:nvCxnSpPr>
        <p:spPr>
          <a:xfrm>
            <a:off x="4584395" y="1512098"/>
            <a:ext cx="7398340" cy="0"/>
          </a:xfrm>
          <a:prstGeom prst="line">
            <a:avLst/>
          </a:prstGeom>
          <a:noFill/>
          <a:ln w="9525" cap="flat" cmpd="sng" algn="ctr">
            <a:solidFill>
              <a:srgbClr val="000000"/>
            </a:solidFill>
            <a:prstDash val="solid"/>
          </a:ln>
          <a:effectLst/>
        </p:spPr>
      </p:cxnSp>
      <p:sp>
        <p:nvSpPr>
          <p:cNvPr id="74" name="テキスト ボックス 8">
            <a:extLst>
              <a:ext uri="{FF2B5EF4-FFF2-40B4-BE49-F238E27FC236}">
                <a16:creationId xmlns:a16="http://schemas.microsoft.com/office/drawing/2014/main" id="{11FDB49B-DD51-0E2A-2164-7B0650E44CCE}"/>
              </a:ext>
            </a:extLst>
          </p:cNvPr>
          <p:cNvSpPr txBox="1"/>
          <p:nvPr/>
        </p:nvSpPr>
        <p:spPr bwMode="auto">
          <a:xfrm>
            <a:off x="5480422" y="1236342"/>
            <a:ext cx="5558494"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競合（例）</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65" name="四角形: 角を丸くする 64">
            <a:extLst>
              <a:ext uri="{FF2B5EF4-FFF2-40B4-BE49-F238E27FC236}">
                <a16:creationId xmlns:a16="http://schemas.microsoft.com/office/drawing/2014/main" id="{C8EEC2B3-F36F-3409-3C9F-149A7687F35A}"/>
              </a:ext>
            </a:extLst>
          </p:cNvPr>
          <p:cNvSpPr/>
          <p:nvPr/>
        </p:nvSpPr>
        <p:spPr>
          <a:xfrm>
            <a:off x="203415" y="1552435"/>
            <a:ext cx="1511577" cy="1020339"/>
          </a:xfrm>
          <a:prstGeom prst="roundRect">
            <a:avLst>
              <a:gd name="adj" fmla="val 0"/>
            </a:avLst>
          </a:prstGeom>
          <a:solidFill>
            <a:srgbClr val="262699"/>
          </a:solidFill>
          <a:ln w="9525" cap="flat" cmpd="sng" algn="ctr">
            <a:solidFill>
              <a:srgbClr val="FFFFFF">
                <a:lumMod val="50000"/>
              </a:srgbClr>
            </a:solidFill>
            <a:prstDash val="solid"/>
          </a:ln>
          <a:effectLst/>
        </p:spPr>
        <p:txBody>
          <a:bodyPr vert="horz"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TW"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課題認識</a:t>
            </a:r>
            <a:r>
              <a:rPr kumimoji="0" lang="en-US" altLang="zh-TW"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TW"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市場情報収集</a:t>
            </a:r>
            <a:endPar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5" name="正方形/長方形 34">
            <a:extLst>
              <a:ext uri="{FF2B5EF4-FFF2-40B4-BE49-F238E27FC236}">
                <a16:creationId xmlns:a16="http://schemas.microsoft.com/office/drawing/2014/main" id="{353E8A2E-BD21-3CD3-3870-2B6300243DB4}"/>
              </a:ext>
            </a:extLst>
          </p:cNvPr>
          <p:cNvSpPr/>
          <p:nvPr/>
        </p:nvSpPr>
        <p:spPr>
          <a:xfrm>
            <a:off x="1963811" y="1552436"/>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defTabSz="914400" eaLnBrk="1" fontAlgn="base" latinLnBrk="0" hangingPunct="1">
              <a:lnSpc>
                <a:spcPct val="100000"/>
              </a:lnSpc>
              <a:spcBef>
                <a:spcPct val="0"/>
              </a:spcBef>
              <a:spcAft>
                <a:spcPct val="0"/>
              </a:spcAft>
              <a:buClrTx/>
              <a:buSzTx/>
              <a:tabLst/>
              <a:defRPr/>
            </a:pPr>
            <a:r>
              <a:rPr kumimoji="0" lang="ja-JP" altLang="en-US" sz="1100" b="1" i="0" u="sng"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データに基づくリアルな情報収集</a:t>
            </a:r>
            <a:endParaRPr kumimoji="0" lang="en-US" altLang="ja-JP" sz="1100" b="1" i="0" u="sng"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a:p>
            <a:pPr marL="88900" indent="-88900" fontAlgn="base">
              <a:spcBef>
                <a:spcPct val="0"/>
              </a:spcBef>
              <a:spcAft>
                <a:spcPct val="0"/>
              </a:spcAft>
              <a:buFont typeface="Arial" panose="020B0604020202020204" pitchFamily="34" charset="0"/>
              <a:buChar char="•"/>
              <a:defRPr/>
            </a:pP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AI</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が企業の製品情報や過去データから最適な調査国を自動提案し、</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効率的な情報収集をサポート</a:t>
            </a:r>
            <a:endParaRPr kumimoji="0" lang="en-US" altLang="ja-JP"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75" name="正方形/長方形 74">
            <a:extLst>
              <a:ext uri="{FF2B5EF4-FFF2-40B4-BE49-F238E27FC236}">
                <a16:creationId xmlns:a16="http://schemas.microsoft.com/office/drawing/2014/main" id="{46E8B5CE-7F28-8472-E55A-CCD6902EE625}"/>
              </a:ext>
            </a:extLst>
          </p:cNvPr>
          <p:cNvSpPr/>
          <p:nvPr/>
        </p:nvSpPr>
        <p:spPr>
          <a:xfrm>
            <a:off x="4570222" y="1552436"/>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JETRO</a:t>
            </a: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低コスト</a:t>
            </a: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無料の相談形式で</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情報提供するが、</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あくまで「情報源」に限定</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1" name="正方形/長方形 80">
            <a:extLst>
              <a:ext uri="{FF2B5EF4-FFF2-40B4-BE49-F238E27FC236}">
                <a16:creationId xmlns:a16="http://schemas.microsoft.com/office/drawing/2014/main" id="{9D74BBF1-020B-68CE-E46D-58311712248F}"/>
              </a:ext>
            </a:extLst>
          </p:cNvPr>
          <p:cNvSpPr/>
          <p:nvPr/>
        </p:nvSpPr>
        <p:spPr>
          <a:xfrm>
            <a:off x="7176633" y="1552435"/>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専門調査会社</a:t>
            </a:r>
            <a:b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※TSR,</a:t>
            </a: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クロスマーケティングなど</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高額なレポート形式で情報提供</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6" name="正方形/長方形 85">
            <a:extLst>
              <a:ext uri="{FF2B5EF4-FFF2-40B4-BE49-F238E27FC236}">
                <a16:creationId xmlns:a16="http://schemas.microsoft.com/office/drawing/2014/main" id="{C269B611-0272-0491-A41A-6C40759BB2A2}"/>
              </a:ext>
            </a:extLst>
          </p:cNvPr>
          <p:cNvSpPr/>
          <p:nvPr/>
        </p:nvSpPr>
        <p:spPr>
          <a:xfrm>
            <a:off x="9783044" y="1552434"/>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200" b="1" u="sng" kern="0" dirty="0" err="1">
                <a:solidFill>
                  <a:srgbClr val="000000">
                    <a:lumMod val="65000"/>
                    <a:lumOff val="35000"/>
                  </a:srgbClr>
                </a:solidFill>
                <a:latin typeface="Meiryo UI" panose="020B0604030504040204" pitchFamily="50" charset="-128"/>
                <a:ea typeface="Meiryo UI" panose="020B0604030504040204" pitchFamily="50" charset="-128"/>
              </a:rPr>
              <a:t>Digima-Resorz</a:t>
            </a:r>
            <a:r>
              <a:rPr kumimoji="0" lang="ja-JP" altLang="en-US" sz="1200" b="1" u="sng" kern="0" dirty="0">
                <a:solidFill>
                  <a:srgbClr val="000000">
                    <a:lumMod val="65000"/>
                    <a:lumOff val="35000"/>
                  </a:srgbClr>
                </a:solidFill>
                <a:latin typeface="Meiryo UI" panose="020B0604030504040204" pitchFamily="50" charset="-128"/>
                <a:ea typeface="Meiryo UI" panose="020B0604030504040204" pitchFamily="50" charset="-128"/>
              </a:rPr>
              <a:t>のサービス</a:t>
            </a:r>
            <a:r>
              <a:rPr kumimoji="0" lang="en-US" altLang="ja-JP" sz="1200" b="1" u="sng" kern="0" dirty="0">
                <a:solidFill>
                  <a:srgbClr val="000000">
                    <a:lumMod val="65000"/>
                    <a:lumOff val="35000"/>
                  </a:srgbClr>
                </a:solidFill>
                <a:latin typeface="Meiryo UI" panose="020B0604030504040204" pitchFamily="50" charset="-128"/>
                <a:ea typeface="Meiryo UI" panose="020B0604030504040204" pitchFamily="50" charset="-128"/>
              </a:rPr>
              <a:t>-</a:t>
            </a: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海外進出したい企業と支援企業のマッチングサービスを展開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情報提供は行っているが、</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深度の保証はなし</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4F65CA86-BF56-E8E5-CBA9-F175526F8BDA}"/>
              </a:ext>
            </a:extLst>
          </p:cNvPr>
          <p:cNvSpPr/>
          <p:nvPr/>
        </p:nvSpPr>
        <p:spPr>
          <a:xfrm>
            <a:off x="203415" y="2847159"/>
            <a:ext cx="1511577" cy="1020339"/>
          </a:xfrm>
          <a:prstGeom prst="roundRect">
            <a:avLst>
              <a:gd name="adj" fmla="val 0"/>
            </a:avLst>
          </a:prstGeom>
          <a:solidFill>
            <a:srgbClr val="262699"/>
          </a:solidFill>
          <a:ln w="9525" cap="flat" cmpd="sng" algn="ctr">
            <a:solidFill>
              <a:srgbClr val="FFFFFF">
                <a:lumMod val="50000"/>
              </a:srgbClr>
            </a:solidFill>
            <a:prstDash val="solid"/>
          </a:ln>
          <a:effectLst/>
        </p:spPr>
        <p:txBody>
          <a:bodyPr vert="horz"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計画立案</a:t>
            </a:r>
          </a:p>
        </p:txBody>
      </p:sp>
      <p:sp>
        <p:nvSpPr>
          <p:cNvPr id="36" name="正方形/長方形 35">
            <a:extLst>
              <a:ext uri="{FF2B5EF4-FFF2-40B4-BE49-F238E27FC236}">
                <a16:creationId xmlns:a16="http://schemas.microsoft.com/office/drawing/2014/main" id="{4FF89D3E-4BF9-029F-2B0C-524B6077B90B}"/>
              </a:ext>
            </a:extLst>
          </p:cNvPr>
          <p:cNvSpPr/>
          <p:nvPr/>
        </p:nvSpPr>
        <p:spPr>
          <a:xfrm>
            <a:off x="1963811" y="2847160"/>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lvl="0" fontAlgn="base">
              <a:spcBef>
                <a:spcPct val="0"/>
              </a:spcBef>
              <a:spcAft>
                <a:spcPct val="0"/>
              </a:spcAf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AI</a:t>
            </a: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による効率化と最適化</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marL="88900" indent="-88900" fontAlgn="base">
              <a:spcBef>
                <a:spcPct val="0"/>
              </a:spcBef>
              <a:spcAft>
                <a:spcPct val="0"/>
              </a:spcAft>
              <a:buFont typeface="Arial" panose="020B0604020202020204" pitchFamily="34" charset="0"/>
              <a:buChar char="•"/>
              <a:defRPr/>
            </a:pP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AI</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が企業の要望と過去の実績データを学習し、最適なテスト調査国や</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ターゲット層を提案</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76" name="正方形/長方形 75">
            <a:extLst>
              <a:ext uri="{FF2B5EF4-FFF2-40B4-BE49-F238E27FC236}">
                <a16:creationId xmlns:a16="http://schemas.microsoft.com/office/drawing/2014/main" id="{DCF18937-C49A-D1CA-0ED6-2ED2B80C942D}"/>
              </a:ext>
            </a:extLst>
          </p:cNvPr>
          <p:cNvSpPr/>
          <p:nvPr/>
        </p:nvSpPr>
        <p:spPr>
          <a:xfrm>
            <a:off x="4570222" y="2847160"/>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専門調査会社</a:t>
            </a:r>
            <a:b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東京商工リサーチなど</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プロフェッショナルが独自ノウハウで</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調査設計を行い、高額な費用発生</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2DCE04FF-F224-A2CE-3210-69FEF3EFC935}"/>
              </a:ext>
            </a:extLst>
          </p:cNvPr>
          <p:cNvSpPr/>
          <p:nvPr/>
        </p:nvSpPr>
        <p:spPr>
          <a:xfrm>
            <a:off x="203415" y="4141883"/>
            <a:ext cx="1511577" cy="1020339"/>
          </a:xfrm>
          <a:prstGeom prst="roundRect">
            <a:avLst>
              <a:gd name="adj" fmla="val 0"/>
            </a:avLst>
          </a:prstGeom>
          <a:solidFill>
            <a:srgbClr val="262699"/>
          </a:solidFill>
          <a:ln w="9525" cap="flat" cmpd="sng" algn="ctr">
            <a:solidFill>
              <a:srgbClr val="FFFFFF">
                <a:lumMod val="50000"/>
              </a:srgbClr>
            </a:solidFill>
            <a:prstDash val="solid"/>
          </a:ln>
          <a:effectLst/>
        </p:spPr>
        <p:txBody>
          <a:bodyPr vert="horz"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テストマーケ</a:t>
            </a:r>
            <a:endParaRPr kumimoji="0" lang="en-US" altLang="ja-JP"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FFFFFF"/>
                </a:solidFill>
                <a:latin typeface="Meiryo UI" panose="020B0604030504040204" pitchFamily="50" charset="-128"/>
                <a:ea typeface="Meiryo UI" panose="020B0604030504040204" pitchFamily="50" charset="-128"/>
              </a:rPr>
              <a:t>実行</a:t>
            </a:r>
            <a:endPar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a:extLst>
              <a:ext uri="{FF2B5EF4-FFF2-40B4-BE49-F238E27FC236}">
                <a16:creationId xmlns:a16="http://schemas.microsoft.com/office/drawing/2014/main" id="{B5274BC2-2EAC-2BB7-5C40-545C834AE0DE}"/>
              </a:ext>
            </a:extLst>
          </p:cNvPr>
          <p:cNvSpPr/>
          <p:nvPr/>
        </p:nvSpPr>
        <p:spPr>
          <a:xfrm>
            <a:off x="1963811" y="4141884"/>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lvl="0" fontAlgn="base">
              <a:spcBef>
                <a:spcPct val="0"/>
              </a:spcBef>
              <a:spcAft>
                <a:spcPct val="0"/>
              </a:spcAf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情報収集と実行のシームレスな統合</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marL="88900" indent="-88900" fontAlgn="base">
              <a:spcBef>
                <a:spcPct val="0"/>
              </a:spcBef>
              <a:spcAft>
                <a:spcPct val="0"/>
              </a:spcAft>
              <a:buFont typeface="Arial" panose="020B0604020202020204" pitchFamily="34" charset="0"/>
              <a:buChar char="•"/>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調査を担う留学生がそのまま現地の</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友人やコミュニティでリアルタイムに</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テストマーケを実行。これにより、情報と実行の断絶を解消。</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77" name="正方形/長方形 76">
            <a:extLst>
              <a:ext uri="{FF2B5EF4-FFF2-40B4-BE49-F238E27FC236}">
                <a16:creationId xmlns:a16="http://schemas.microsoft.com/office/drawing/2014/main" id="{00E388E9-8788-1BA3-E61E-1D16ED6911F3}"/>
              </a:ext>
            </a:extLst>
          </p:cNvPr>
          <p:cNvSpPr/>
          <p:nvPr/>
        </p:nvSpPr>
        <p:spPr>
          <a:xfrm>
            <a:off x="4570222" y="4141884"/>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JETRO</a:t>
            </a: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・専門調査会社</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調査結果はレポートとして納品されるが、その後の営業・実行は顧客企業が自ら実行</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3" name="正方形/長方形 82">
            <a:extLst>
              <a:ext uri="{FF2B5EF4-FFF2-40B4-BE49-F238E27FC236}">
                <a16:creationId xmlns:a16="http://schemas.microsoft.com/office/drawing/2014/main" id="{ECC82E51-FA04-5BD2-E77D-5280BFA329A3}"/>
              </a:ext>
            </a:extLst>
          </p:cNvPr>
          <p:cNvSpPr/>
          <p:nvPr/>
        </p:nvSpPr>
        <p:spPr>
          <a:xfrm>
            <a:off x="7176633" y="4141883"/>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TRY VIETNAM</a:t>
            </a: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情報収集と実行を統合しているが、サービス提供地域がベトナムに限定</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7" name="四角形: 角を丸くする 16">
            <a:extLst>
              <a:ext uri="{FF2B5EF4-FFF2-40B4-BE49-F238E27FC236}">
                <a16:creationId xmlns:a16="http://schemas.microsoft.com/office/drawing/2014/main" id="{B06A0FCD-0BBA-C222-3898-34928E1EBF74}"/>
              </a:ext>
            </a:extLst>
          </p:cNvPr>
          <p:cNvSpPr/>
          <p:nvPr/>
        </p:nvSpPr>
        <p:spPr>
          <a:xfrm>
            <a:off x="200309" y="5436607"/>
            <a:ext cx="1511577" cy="1020339"/>
          </a:xfrm>
          <a:prstGeom prst="roundRect">
            <a:avLst>
              <a:gd name="adj" fmla="val 0"/>
            </a:avLst>
          </a:prstGeom>
          <a:solidFill>
            <a:srgbClr val="262699"/>
          </a:solidFill>
          <a:ln w="9525" cap="flat" cmpd="sng" algn="ctr">
            <a:solidFill>
              <a:srgbClr val="FFFFFF">
                <a:lumMod val="50000"/>
              </a:srgbClr>
            </a:solidFill>
            <a:prstDash val="solid"/>
          </a:ln>
          <a:effectLst/>
        </p:spPr>
        <p:txBody>
          <a:bodyPr vert="horz"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評価と改善</a:t>
            </a:r>
          </a:p>
        </p:txBody>
      </p:sp>
      <p:sp>
        <p:nvSpPr>
          <p:cNvPr id="38" name="正方形/長方形 37">
            <a:extLst>
              <a:ext uri="{FF2B5EF4-FFF2-40B4-BE49-F238E27FC236}">
                <a16:creationId xmlns:a16="http://schemas.microsoft.com/office/drawing/2014/main" id="{F9623FD7-72B4-6438-F6BD-7D3976ED7E85}"/>
              </a:ext>
            </a:extLst>
          </p:cNvPr>
          <p:cNvSpPr/>
          <p:nvPr/>
        </p:nvSpPr>
        <p:spPr>
          <a:xfrm>
            <a:off x="1963811" y="5436608"/>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lvl="0" fontAlgn="base">
              <a:spcBef>
                <a:spcPct val="0"/>
              </a:spcBef>
              <a:spcAft>
                <a:spcPct val="0"/>
              </a:spcAf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リアルタイムなフィードバックと</a:t>
            </a: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PDCA</a:t>
            </a:r>
          </a:p>
          <a:p>
            <a:pPr marL="88900" indent="-88900" fontAlgn="base">
              <a:spcBef>
                <a:spcPct val="0"/>
              </a:spcBef>
              <a:spcAft>
                <a:spcPct val="0"/>
              </a:spcAft>
              <a:buFont typeface="Arial" panose="020B0604020202020204" pitchFamily="34" charset="0"/>
              <a:buChar char="•"/>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留学生からリアルタイムに集まる</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フィードバックを基に企業は製品や</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戦略を柔軟に調整可能。</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indent="-88900" fontAlgn="base">
              <a:spcBef>
                <a:spcPct val="0"/>
              </a:spcBef>
              <a:spcAft>
                <a:spcPct val="0"/>
              </a:spcAft>
              <a:buFont typeface="Arial" panose="020B0604020202020204" pitchFamily="34" charset="0"/>
              <a:buChar char="•"/>
              <a:defRPr/>
            </a:pPr>
            <a:r>
              <a:rPr kumimoji="0" lang="ja-JP" altLang="en-US"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利用企業ごとにデータを蓄積していくことで、</a:t>
            </a:r>
            <a:r>
              <a:rPr kumimoji="0" lang="en-US" altLang="ja-JP"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AI</a:t>
            </a:r>
            <a:r>
              <a:rPr kumimoji="0" lang="ja-JP" altLang="en-US"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によるマッチング精度の向上</a:t>
            </a:r>
            <a:endParaRPr kumimoji="0" lang="en-US" altLang="ja-JP"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78" name="正方形/長方形 77">
            <a:extLst>
              <a:ext uri="{FF2B5EF4-FFF2-40B4-BE49-F238E27FC236}">
                <a16:creationId xmlns:a16="http://schemas.microsoft.com/office/drawing/2014/main" id="{3B18DC4C-1BB7-AC80-3BE8-1BD07B93FDC2}"/>
              </a:ext>
            </a:extLst>
          </p:cNvPr>
          <p:cNvSpPr/>
          <p:nvPr/>
        </p:nvSpPr>
        <p:spPr>
          <a:xfrm>
            <a:off x="4570222" y="5436608"/>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専門調査会社</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納品されたレポートを基に評価を行うため、情報が陳腐化しやすい</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C72D5879-72AA-56AB-0595-36A7910DE00A}"/>
              </a:ext>
            </a:extLst>
          </p:cNvPr>
          <p:cNvSpPr/>
          <p:nvPr/>
        </p:nvSpPr>
        <p:spPr>
          <a:xfrm>
            <a:off x="7176633" y="5436607"/>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TRY VIETNAM</a:t>
            </a: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実行結果のフィードバックはあるが、</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過去データなどの連携はなし</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0235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D844B-03C5-7829-E255-60BF69CCC8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210C4C-60A6-6AE6-AF50-43AE74C2E9BA}"/>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HR</a:t>
            </a:r>
            <a:r>
              <a:rPr kumimoji="1" lang="ja-JP" altLang="en-US" dirty="0">
                <a:latin typeface="Meiryo UI" panose="020B0604030504040204" pitchFamily="50" charset="-128"/>
                <a:ea typeface="Meiryo UI" panose="020B0604030504040204" pitchFamily="50" charset="-128"/>
              </a:rPr>
              <a:t>とのシナジー：リクナビ</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リクルートエージェント（</a:t>
            </a:r>
            <a:r>
              <a:rPr kumimoji="1" lang="en-US" altLang="ja-JP" dirty="0">
                <a:latin typeface="Meiryo UI" panose="020B0604030504040204" pitchFamily="50" charset="-128"/>
                <a:ea typeface="Meiryo UI" panose="020B0604030504040204" pitchFamily="50" charset="-128"/>
              </a:rPr>
              <a:t>RA</a:t>
            </a:r>
            <a:r>
              <a:rPr kumimoji="1" lang="ja-JP" altLang="en-US" dirty="0">
                <a:latin typeface="Meiryo UI" panose="020B0604030504040204" pitchFamily="50" charset="-128"/>
                <a:ea typeface="Meiryo UI" panose="020B0604030504040204" pitchFamily="50" charset="-128"/>
              </a:rPr>
              <a:t>）連携</a:t>
            </a:r>
          </a:p>
        </p:txBody>
      </p:sp>
      <p:sp>
        <p:nvSpPr>
          <p:cNvPr id="4" name="フッター プレースホルダー 3">
            <a:extLst>
              <a:ext uri="{FF2B5EF4-FFF2-40B4-BE49-F238E27FC236}">
                <a16:creationId xmlns:a16="http://schemas.microsoft.com/office/drawing/2014/main" id="{C0A84485-679D-714A-D507-FD35FDD96D36}"/>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8E40A2CE-21AA-97D3-F780-2E2059C3DF10}"/>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err="1">
                <a:solidFill>
                  <a:schemeClr val="tx1">
                    <a:lumMod val="65000"/>
                    <a:lumOff val="35000"/>
                  </a:schemeClr>
                </a:solidFill>
                <a:latin typeface="Meiryo UI"/>
                <a:ea typeface="Meiryo UI"/>
                <a:cs typeface="Hiragino Kaku Gothic Pro W3" charset="-128"/>
              </a:rPr>
              <a:t>BlueTry</a:t>
            </a:r>
            <a:r>
              <a:rPr lang="ja-JP" altLang="en-US" dirty="0">
                <a:solidFill>
                  <a:schemeClr val="tx1">
                    <a:lumMod val="65000"/>
                    <a:lumOff val="35000"/>
                  </a:schemeClr>
                </a:solidFill>
                <a:latin typeface="Meiryo UI"/>
                <a:ea typeface="Meiryo UI"/>
                <a:cs typeface="Hiragino Kaku Gothic Pro W3" charset="-128"/>
              </a:rPr>
              <a:t>のポートフォリオ機能（以下）により、留学中の体験駆動型の価値提供を行い、リクナビと</a:t>
            </a:r>
            <a:r>
              <a:rPr lang="en-US" altLang="ja-JP" dirty="0">
                <a:solidFill>
                  <a:schemeClr val="tx1">
                    <a:lumMod val="65000"/>
                    <a:lumOff val="35000"/>
                  </a:schemeClr>
                </a:solidFill>
                <a:latin typeface="Meiryo UI"/>
                <a:ea typeface="Meiryo UI"/>
                <a:cs typeface="Hiragino Kaku Gothic Pro W3" charset="-128"/>
              </a:rPr>
              <a:t>RA</a:t>
            </a:r>
            <a:r>
              <a:rPr lang="ja-JP" altLang="en-US" dirty="0">
                <a:solidFill>
                  <a:schemeClr val="tx1">
                    <a:lumMod val="65000"/>
                    <a:lumOff val="35000"/>
                  </a:schemeClr>
                </a:solidFill>
                <a:latin typeface="Meiryo UI"/>
                <a:ea typeface="Meiryo UI"/>
                <a:cs typeface="Hiragino Kaku Gothic Pro W3" charset="-128"/>
              </a:rPr>
              <a:t>の</a:t>
            </a:r>
            <a:r>
              <a:rPr lang="en-US" altLang="ja-JP" dirty="0">
                <a:solidFill>
                  <a:schemeClr val="tx1">
                    <a:lumMod val="65000"/>
                    <a:lumOff val="35000"/>
                  </a:schemeClr>
                </a:solidFill>
                <a:latin typeface="Meiryo UI"/>
                <a:ea typeface="Meiryo UI"/>
                <a:cs typeface="Hiragino Kaku Gothic Pro W3" charset="-128"/>
              </a:rPr>
              <a:t>UX</a:t>
            </a:r>
            <a:r>
              <a:rPr lang="ja-JP" altLang="en-US" dirty="0">
                <a:solidFill>
                  <a:schemeClr val="tx1">
                    <a:lumMod val="65000"/>
                    <a:lumOff val="35000"/>
                  </a:schemeClr>
                </a:solidFill>
                <a:latin typeface="Meiryo UI"/>
                <a:ea typeface="Meiryo UI"/>
                <a:cs typeface="Hiragino Kaku Gothic Pro W3" charset="-128"/>
              </a:rPr>
              <a:t>を改善する。</a:t>
            </a:r>
            <a:endParaRPr lang="en-US" altLang="ja-JP" sz="1200" dirty="0">
              <a:solidFill>
                <a:schemeClr val="tx1">
                  <a:lumMod val="65000"/>
                  <a:lumOff val="35000"/>
                </a:schemeClr>
              </a:solidFill>
              <a:latin typeface="Meiryo UI"/>
              <a:ea typeface="Meiryo UI"/>
              <a:cs typeface="Hiragino Kaku Gothic Pro W3" charset="-128"/>
            </a:endParaRPr>
          </a:p>
          <a:p>
            <a:pPr marR="0" lvl="0" algn="l" defTabSz="838200" rtl="0" eaLnBrk="1" fontAlgn="base" latinLnBrk="0" hangingPunct="1">
              <a:lnSpc>
                <a:spcPct val="100000"/>
              </a:lnSpc>
              <a:spcBef>
                <a:spcPct val="0"/>
              </a:spcBef>
              <a:spcAft>
                <a:spcPct val="0"/>
              </a:spcAft>
              <a:buClrTx/>
              <a:buSzTx/>
              <a:tabLst/>
              <a:defRPr/>
            </a:pPr>
            <a:r>
              <a:rPr lang="ja-JP" altLang="en-US" sz="1400" b="1" dirty="0">
                <a:solidFill>
                  <a:schemeClr val="tx1">
                    <a:lumMod val="65000"/>
                    <a:lumOff val="35000"/>
                  </a:schemeClr>
                </a:solidFill>
                <a:latin typeface="Meiryo UI"/>
                <a:ea typeface="Meiryo UI"/>
                <a:cs typeface="Hiragino Kaku Gothic Pro W3" charset="-128"/>
              </a:rPr>
              <a:t>　「</a:t>
            </a:r>
            <a:r>
              <a:rPr lang="en-US" altLang="ja-JP" sz="1400" b="1" dirty="0" err="1">
                <a:solidFill>
                  <a:schemeClr val="tx1">
                    <a:lumMod val="65000"/>
                    <a:lumOff val="35000"/>
                  </a:schemeClr>
                </a:solidFill>
                <a:latin typeface="Meiryo UI"/>
                <a:ea typeface="Meiryo UI"/>
                <a:cs typeface="Hiragino Kaku Gothic Pro W3" charset="-128"/>
              </a:rPr>
              <a:t>BlueTry</a:t>
            </a:r>
            <a:r>
              <a:rPr lang="ja-JP" altLang="en-US" sz="1400" b="1" dirty="0">
                <a:solidFill>
                  <a:schemeClr val="tx1">
                    <a:lumMod val="65000"/>
                    <a:lumOff val="35000"/>
                  </a:schemeClr>
                </a:solidFill>
                <a:latin typeface="Meiryo UI"/>
                <a:ea typeface="Meiryo UI"/>
                <a:cs typeface="Hiragino Kaku Gothic Pro W3" charset="-128"/>
              </a:rPr>
              <a:t>ジャーニー」機能</a:t>
            </a:r>
            <a:r>
              <a:rPr lang="en-US" altLang="ja-JP" sz="1400" b="1" dirty="0">
                <a:solidFill>
                  <a:schemeClr val="tx1">
                    <a:lumMod val="65000"/>
                    <a:lumOff val="35000"/>
                  </a:schemeClr>
                </a:solidFill>
                <a:latin typeface="Meiryo UI"/>
                <a:ea typeface="Meiryo UI"/>
                <a:cs typeface="Hiragino Kaku Gothic Pro W3" charset="-128"/>
              </a:rPr>
              <a:t>	</a:t>
            </a:r>
            <a:r>
              <a:rPr lang="ja-JP" altLang="en-US" sz="1400" dirty="0">
                <a:solidFill>
                  <a:schemeClr val="tx1">
                    <a:lumMod val="65000"/>
                    <a:lumOff val="35000"/>
                  </a:schemeClr>
                </a:solidFill>
                <a:latin typeface="Meiryo UI"/>
                <a:ea typeface="Meiryo UI"/>
                <a:cs typeface="Hiragino Kaku Gothic Pro W3" charset="-128"/>
              </a:rPr>
              <a:t>：学生が留学中の活動（アルバイトなど）をタイムライン形式で記録できる機能</a:t>
            </a:r>
            <a:endParaRPr lang="en-US" altLang="ja-JP" sz="1400" dirty="0">
              <a:solidFill>
                <a:schemeClr val="tx1">
                  <a:lumMod val="65000"/>
                  <a:lumOff val="35000"/>
                </a:schemeClr>
              </a:solidFill>
              <a:latin typeface="Meiryo UI"/>
              <a:ea typeface="Meiryo UI"/>
              <a:cs typeface="Hiragino Kaku Gothic Pro W3" charset="-128"/>
            </a:endParaRPr>
          </a:p>
          <a:p>
            <a:pPr marR="0" lvl="0" algn="l" defTabSz="484188" rtl="0" eaLnBrk="1" fontAlgn="base" latinLnBrk="0" hangingPunct="1">
              <a:lnSpc>
                <a:spcPct val="100000"/>
              </a:lnSpc>
              <a:spcBef>
                <a:spcPct val="0"/>
              </a:spcBef>
              <a:spcAft>
                <a:spcPct val="0"/>
              </a:spcAft>
              <a:buClrTx/>
              <a:buSzTx/>
              <a:tabLst>
                <a:tab pos="2419350" algn="l"/>
                <a:tab pos="2514600" algn="l"/>
              </a:tabLst>
              <a:defRPr/>
            </a:pPr>
            <a:r>
              <a:rPr lang="ja-JP" altLang="en-US" sz="1400" b="1" dirty="0">
                <a:solidFill>
                  <a:schemeClr val="tx1">
                    <a:lumMod val="65000"/>
                    <a:lumOff val="35000"/>
                  </a:schemeClr>
                </a:solidFill>
                <a:latin typeface="Meiryo UI"/>
                <a:ea typeface="Meiryo UI"/>
                <a:cs typeface="Hiragino Kaku Gothic Pro W3" charset="-128"/>
              </a:rPr>
              <a:t>　「スキル・タグ付け」機能</a:t>
            </a:r>
            <a:r>
              <a:rPr lang="en-US" altLang="ja-JP" sz="1400" b="1" dirty="0">
                <a:solidFill>
                  <a:schemeClr val="tx1">
                    <a:lumMod val="65000"/>
                    <a:lumOff val="35000"/>
                  </a:schemeClr>
                </a:solidFill>
                <a:latin typeface="Meiryo UI"/>
                <a:ea typeface="Meiryo UI"/>
                <a:cs typeface="Hiragino Kaku Gothic Pro W3" charset="-128"/>
              </a:rPr>
              <a:t>		</a:t>
            </a:r>
            <a:r>
              <a:rPr lang="ja-JP" altLang="en-US" sz="1400" dirty="0">
                <a:solidFill>
                  <a:schemeClr val="tx1">
                    <a:lumMod val="65000"/>
                    <a:lumOff val="35000"/>
                  </a:schemeClr>
                </a:solidFill>
                <a:latin typeface="Meiryo UI"/>
                <a:ea typeface="Meiryo UI"/>
                <a:cs typeface="Hiragino Kaku Gothic Pro W3" charset="-128"/>
              </a:rPr>
              <a:t>：記録された活動ログに対し、「問題解決能力」や「異文化適応力」といったスキルタグの自動提案</a:t>
            </a:r>
            <a:endParaRPr lang="en-US" altLang="ja-JP" sz="1400" dirty="0">
              <a:solidFill>
                <a:schemeClr val="tx1">
                  <a:lumMod val="65000"/>
                  <a:lumOff val="35000"/>
                </a:schemeClr>
              </a:solidFill>
              <a:latin typeface="Meiryo UI"/>
              <a:ea typeface="Meiryo UI"/>
              <a:cs typeface="Hiragino Kaku Gothic Pro W3" charset="-128"/>
            </a:endParaRPr>
          </a:p>
          <a:p>
            <a:pPr marR="0" lvl="0" algn="l" defTabSz="838200" rtl="0" eaLnBrk="1" fontAlgn="base" latinLnBrk="0" hangingPunct="1">
              <a:lnSpc>
                <a:spcPct val="100000"/>
              </a:lnSpc>
              <a:spcBef>
                <a:spcPct val="0"/>
              </a:spcBef>
              <a:spcAft>
                <a:spcPct val="0"/>
              </a:spcAft>
              <a:buClrTx/>
              <a:buSzTx/>
              <a:tabLst/>
              <a:defRPr/>
            </a:pPr>
            <a:r>
              <a:rPr lang="ja-JP" altLang="en-US" sz="1400" b="1" dirty="0">
                <a:solidFill>
                  <a:schemeClr val="tx1">
                    <a:lumMod val="65000"/>
                    <a:lumOff val="35000"/>
                  </a:schemeClr>
                </a:solidFill>
                <a:latin typeface="Meiryo UI"/>
                <a:ea typeface="Meiryo UI"/>
                <a:cs typeface="Hiragino Kaku Gothic Pro W3" charset="-128"/>
              </a:rPr>
              <a:t>　「企業向けハイライト生成」機能</a:t>
            </a:r>
            <a:r>
              <a:rPr lang="en-US" altLang="ja-JP" sz="1400" b="1" dirty="0">
                <a:solidFill>
                  <a:schemeClr val="tx1">
                    <a:lumMod val="65000"/>
                    <a:lumOff val="35000"/>
                  </a:schemeClr>
                </a:solidFill>
                <a:latin typeface="Meiryo UI"/>
                <a:ea typeface="Meiryo UI"/>
                <a:cs typeface="Hiragino Kaku Gothic Pro W3" charset="-128"/>
              </a:rPr>
              <a:t>	</a:t>
            </a:r>
            <a:r>
              <a:rPr lang="ja-JP" altLang="en-US" sz="1400" dirty="0">
                <a:solidFill>
                  <a:schemeClr val="tx1">
                    <a:lumMod val="65000"/>
                    <a:lumOff val="35000"/>
                  </a:schemeClr>
                </a:solidFill>
                <a:latin typeface="Meiryo UI"/>
                <a:ea typeface="Meiryo UI"/>
                <a:cs typeface="Hiragino Kaku Gothic Pro W3" charset="-128"/>
              </a:rPr>
              <a:t>：企業の求める人材像に合わせて、面接官の興味を引くような自己</a:t>
            </a:r>
            <a:r>
              <a:rPr lang="en-US" altLang="ja-JP" sz="1400" dirty="0">
                <a:solidFill>
                  <a:schemeClr val="tx1">
                    <a:lumMod val="65000"/>
                    <a:lumOff val="35000"/>
                  </a:schemeClr>
                </a:solidFill>
                <a:latin typeface="Meiryo UI"/>
                <a:ea typeface="Meiryo UI"/>
                <a:cs typeface="Hiragino Kaku Gothic Pro W3" charset="-128"/>
              </a:rPr>
              <a:t>PR</a:t>
            </a:r>
            <a:r>
              <a:rPr lang="ja-JP" altLang="en-US" sz="1400" dirty="0">
                <a:solidFill>
                  <a:schemeClr val="tx1">
                    <a:lumMod val="65000"/>
                    <a:lumOff val="35000"/>
                  </a:schemeClr>
                </a:solidFill>
                <a:latin typeface="Meiryo UI"/>
                <a:ea typeface="Meiryo UI"/>
                <a:cs typeface="Hiragino Kaku Gothic Pro W3" charset="-128"/>
              </a:rPr>
              <a:t>の自動生成</a:t>
            </a:r>
            <a:endParaRPr lang="en-US" altLang="ja-JP" sz="1400" dirty="0">
              <a:solidFill>
                <a:schemeClr val="tx1">
                  <a:lumMod val="65000"/>
                  <a:lumOff val="35000"/>
                </a:schemeClr>
              </a:solidFill>
              <a:latin typeface="Meiryo UI"/>
              <a:ea typeface="Meiryo UI"/>
              <a:cs typeface="Hiragino Kaku Gothic Pro W3" charset="-128"/>
            </a:endParaRPr>
          </a:p>
        </p:txBody>
      </p:sp>
      <p:graphicFrame>
        <p:nvGraphicFramePr>
          <p:cNvPr id="8" name="表 7">
            <a:extLst>
              <a:ext uri="{FF2B5EF4-FFF2-40B4-BE49-F238E27FC236}">
                <a16:creationId xmlns:a16="http://schemas.microsoft.com/office/drawing/2014/main" id="{69AC7790-7FA8-9469-62EB-A0FD23F131A9}"/>
              </a:ext>
            </a:extLst>
          </p:cNvPr>
          <p:cNvGraphicFramePr>
            <a:graphicFrameLocks noGrp="1"/>
          </p:cNvGraphicFramePr>
          <p:nvPr>
            <p:extLst>
              <p:ext uri="{D42A27DB-BD31-4B8C-83A1-F6EECF244321}">
                <p14:modId xmlns:p14="http://schemas.microsoft.com/office/powerpoint/2010/main" val="2233989130"/>
              </p:ext>
            </p:extLst>
          </p:nvPr>
        </p:nvGraphicFramePr>
        <p:xfrm>
          <a:off x="1538288" y="2018704"/>
          <a:ext cx="9115425" cy="3022016"/>
        </p:xfrm>
        <a:graphic>
          <a:graphicData uri="http://schemas.openxmlformats.org/drawingml/2006/table">
            <a:tbl>
              <a:tblPr firstRow="1" bandRow="1"/>
              <a:tblGrid>
                <a:gridCol w="1368426">
                  <a:extLst>
                    <a:ext uri="{9D8B030D-6E8A-4147-A177-3AD203B41FA5}">
                      <a16:colId xmlns:a16="http://schemas.microsoft.com/office/drawing/2014/main" val="4132946986"/>
                    </a:ext>
                  </a:extLst>
                </a:gridCol>
                <a:gridCol w="1714500">
                  <a:extLst>
                    <a:ext uri="{9D8B030D-6E8A-4147-A177-3AD203B41FA5}">
                      <a16:colId xmlns:a16="http://schemas.microsoft.com/office/drawing/2014/main" val="3492070127"/>
                    </a:ext>
                  </a:extLst>
                </a:gridCol>
                <a:gridCol w="2222500">
                  <a:extLst>
                    <a:ext uri="{9D8B030D-6E8A-4147-A177-3AD203B41FA5}">
                      <a16:colId xmlns:a16="http://schemas.microsoft.com/office/drawing/2014/main" val="199428044"/>
                    </a:ext>
                  </a:extLst>
                </a:gridCol>
                <a:gridCol w="1986914">
                  <a:extLst>
                    <a:ext uri="{9D8B030D-6E8A-4147-A177-3AD203B41FA5}">
                      <a16:colId xmlns:a16="http://schemas.microsoft.com/office/drawing/2014/main" val="2773289218"/>
                    </a:ext>
                  </a:extLst>
                </a:gridCol>
                <a:gridCol w="1823085">
                  <a:extLst>
                    <a:ext uri="{9D8B030D-6E8A-4147-A177-3AD203B41FA5}">
                      <a16:colId xmlns:a16="http://schemas.microsoft.com/office/drawing/2014/main" val="417689725"/>
                    </a:ext>
                  </a:extLst>
                </a:gridCol>
              </a:tblGrid>
              <a:tr h="595228">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行動フェーズ</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262699"/>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algn="ctr" defTabSz="514337" rtl="0" eaLnBrk="1" latinLnBrk="0" hangingPunct="1"/>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学生</a:t>
                      </a:r>
                      <a:r>
                        <a:rPr kumimoji="1" lang="en-US" altLang="ja-JP" sz="1400" b="1" kern="1200" dirty="0">
                          <a:solidFill>
                            <a:schemeClr val="bg1"/>
                          </a:solidFill>
                          <a:latin typeface="Meiryo UI" panose="020B0604030504040204" pitchFamily="50" charset="-128"/>
                          <a:ea typeface="Meiryo UI" panose="020B0604030504040204" pitchFamily="50" charset="-128"/>
                          <a:cs typeface="+mn-cs"/>
                        </a:rPr>
                        <a:t>(</a:t>
                      </a:r>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社会人</a:t>
                      </a:r>
                      <a:r>
                        <a:rPr kumimoji="1" lang="en-US" altLang="ja-JP" sz="1400" b="1" kern="1200" dirty="0">
                          <a:solidFill>
                            <a:schemeClr val="bg1"/>
                          </a:solidFill>
                          <a:latin typeface="Meiryo UI" panose="020B0604030504040204" pitchFamily="50" charset="-128"/>
                          <a:ea typeface="Meiryo UI" panose="020B0604030504040204" pitchFamily="50" charset="-128"/>
                          <a:cs typeface="+mn-cs"/>
                        </a:rPr>
                        <a:t>)</a:t>
                      </a:r>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の行動</a:t>
                      </a: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262699"/>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algn="ctr" defTabSz="514337" rtl="0" eaLnBrk="1" latinLnBrk="0" hangingPunct="1"/>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a:t>
                      </a:r>
                      <a:r>
                        <a:rPr kumimoji="1" lang="en-US" altLang="ja-JP" sz="1400" b="1" kern="1200" dirty="0" err="1">
                          <a:solidFill>
                            <a:schemeClr val="bg1"/>
                          </a:solidFill>
                          <a:latin typeface="Meiryo UI" panose="020B0604030504040204" pitchFamily="50" charset="-128"/>
                          <a:ea typeface="Meiryo UI" panose="020B0604030504040204" pitchFamily="50" charset="-128"/>
                          <a:cs typeface="+mn-cs"/>
                        </a:rPr>
                        <a:t>BlueTry</a:t>
                      </a:r>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」機能</a:t>
                      </a: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262699"/>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algn="ctr" defTabSz="514337" rtl="0" eaLnBrk="1" latinLnBrk="0" hangingPunct="1"/>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リクナビとのシナジー</a:t>
                      </a: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8585E0"/>
                    </a:solidFill>
                  </a:tcPr>
                </a:tc>
                <a:tc>
                  <a:txBody>
                    <a:bodyPr/>
                    <a:lstStyle/>
                    <a:p>
                      <a:pPr marL="0" algn="ctr" defTabSz="514337" rtl="0" eaLnBrk="1" latinLnBrk="0" hangingPunct="1"/>
                      <a:r>
                        <a:rPr kumimoji="1" lang="en-US" altLang="ja-JP" sz="1400" b="1" kern="1200" dirty="0">
                          <a:solidFill>
                            <a:schemeClr val="bg1"/>
                          </a:solidFill>
                          <a:latin typeface="Meiryo UI" panose="020B0604030504040204" pitchFamily="50" charset="-128"/>
                          <a:ea typeface="Meiryo UI" panose="020B0604030504040204" pitchFamily="50" charset="-128"/>
                          <a:cs typeface="+mn-cs"/>
                        </a:rPr>
                        <a:t>RA</a:t>
                      </a:r>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とのシナジー</a:t>
                      </a: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8585E0"/>
                    </a:solidFill>
                  </a:tcPr>
                </a:tc>
                <a:extLst>
                  <a:ext uri="{0D108BD9-81ED-4DB2-BD59-A6C34878D82A}">
                    <a16:rowId xmlns:a16="http://schemas.microsoft.com/office/drawing/2014/main" val="3060681316"/>
                  </a:ext>
                </a:extLst>
              </a:tr>
              <a:tr h="606697">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留学前</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留学先の情報収集</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提携大学・</a:t>
                      </a:r>
                      <a:b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b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プログラム情報提供</a:t>
                      </a:r>
                    </a:p>
                  </a:txBody>
                  <a:tcPr marL="76271"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リクナビの大学ネットワーク活用</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ー</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7854099"/>
                  </a:ext>
                </a:extLst>
              </a:tr>
              <a:tr h="606697">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留学中</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現地での活動・交流</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a:t>
                      </a:r>
                      <a:r>
                        <a:rPr kumimoji="0" lang="en-US" altLang="ja-JP" sz="1400" b="0" i="0" u="none" strike="noStrike" kern="0" cap="none" spc="0" normalizeH="0" baseline="0" dirty="0" err="1">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BlueTry</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ジャーニー」による</a:t>
                      </a:r>
                      <a:b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b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活動記録</a:t>
                      </a:r>
                      <a:endPar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76271"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企業向けに「リアルタイムな経験」を可視化</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92566473"/>
                  </a:ext>
                </a:extLst>
              </a:tr>
              <a:tr h="606697">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帰国後</a:t>
                      </a:r>
                      <a:endParaRPr kumimoji="0" lang="en-US" altLang="ja-JP"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就職活動開始</a:t>
                      </a:r>
                      <a:endPar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a:t>
                      </a:r>
                      <a:r>
                        <a:rPr kumimoji="0" lang="en-US" altLang="ja-JP" sz="1400" b="0" i="0" u="none" strike="noStrike" kern="0" cap="none" spc="0" normalizeH="0" baseline="0" dirty="0" err="1">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BlueTry</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ポートフォリオ」作成</a:t>
                      </a:r>
                    </a:p>
                  </a:txBody>
                  <a:tcPr marL="76271"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リクナビのプロフィールに統合</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dirty="0" err="1">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IndeedPLUS</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に統合</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5519616"/>
                  </a:ext>
                </a:extLst>
              </a:tr>
              <a:tr h="606697">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就活（転職）</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企業への応募</a:t>
                      </a:r>
                      <a: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面接</a:t>
                      </a:r>
                      <a:endPar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留学経験を生かした</a:t>
                      </a:r>
                      <a:b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b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自己</a:t>
                      </a:r>
                      <a: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PR</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生成</a:t>
                      </a:r>
                    </a:p>
                  </a:txBody>
                  <a:tcPr marL="76271"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ポートフォリオと</a:t>
                      </a:r>
                      <a: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AI</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がマッチングを最適化</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1901300"/>
                  </a:ext>
                </a:extLst>
              </a:tr>
            </a:tbl>
          </a:graphicData>
        </a:graphic>
      </p:graphicFrame>
      <p:sp>
        <p:nvSpPr>
          <p:cNvPr id="11" name="二等辺三角形 10">
            <a:extLst>
              <a:ext uri="{FF2B5EF4-FFF2-40B4-BE49-F238E27FC236}">
                <a16:creationId xmlns:a16="http://schemas.microsoft.com/office/drawing/2014/main" id="{5960E08A-910F-81DE-F3BB-EBFD879B8E83}"/>
              </a:ext>
            </a:extLst>
          </p:cNvPr>
          <p:cNvSpPr/>
          <p:nvPr/>
        </p:nvSpPr>
        <p:spPr>
          <a:xfrm rot="10800000">
            <a:off x="4081990" y="5257016"/>
            <a:ext cx="4028019" cy="305583"/>
          </a:xfrm>
          <a:prstGeom prst="triangle">
            <a:avLst/>
          </a:prstGeom>
          <a:solidFill>
            <a:srgbClr val="262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9F48C39C-31E4-E425-BD16-F6BE5E101E13}"/>
              </a:ext>
            </a:extLst>
          </p:cNvPr>
          <p:cNvSpPr/>
          <p:nvPr/>
        </p:nvSpPr>
        <p:spPr>
          <a:xfrm>
            <a:off x="1538288" y="5669466"/>
            <a:ext cx="9115424" cy="426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ja-JP" altLang="en-US" sz="2000" b="1" kern="0" dirty="0">
                <a:solidFill>
                  <a:srgbClr val="262699"/>
                </a:solidFill>
                <a:latin typeface="Meiryo UI" panose="020B0604030504040204" pitchFamily="50" charset="-128"/>
                <a:ea typeface="Meiryo UI" panose="020B0604030504040204" pitchFamily="50" charset="-128"/>
              </a:rPr>
              <a:t>海外（留学）</a:t>
            </a:r>
            <a:r>
              <a:rPr kumimoji="0" lang="en-US" altLang="ja-JP" sz="2000" b="1" kern="0" dirty="0">
                <a:solidFill>
                  <a:srgbClr val="262699"/>
                </a:solidFill>
                <a:latin typeface="Meiryo UI" panose="020B0604030504040204" pitchFamily="50" charset="-128"/>
                <a:ea typeface="Meiryo UI" panose="020B0604030504040204" pitchFamily="50" charset="-128"/>
              </a:rPr>
              <a:t>× </a:t>
            </a:r>
            <a:r>
              <a:rPr kumimoji="0" lang="ja-JP" altLang="en-US" sz="2000" b="1" kern="0" dirty="0">
                <a:solidFill>
                  <a:srgbClr val="262699"/>
                </a:solidFill>
                <a:latin typeface="Meiryo UI" panose="020B0604030504040204" pitchFamily="50" charset="-128"/>
                <a:ea typeface="Meiryo UI" panose="020B0604030504040204" pitchFamily="50" charset="-128"/>
              </a:rPr>
              <a:t>国内のデータをかけ合わせることにより、新たな就活の</a:t>
            </a:r>
            <a:r>
              <a:rPr kumimoji="0" lang="en-US" altLang="ja-JP" sz="2000" b="1" kern="0" dirty="0">
                <a:solidFill>
                  <a:srgbClr val="262699"/>
                </a:solidFill>
                <a:latin typeface="Meiryo UI" panose="020B0604030504040204" pitchFamily="50" charset="-128"/>
                <a:ea typeface="Meiryo UI" panose="020B0604030504040204" pitchFamily="50" charset="-128"/>
              </a:rPr>
              <a:t>UX</a:t>
            </a:r>
            <a:r>
              <a:rPr kumimoji="0" lang="ja-JP" altLang="en-US" sz="2000" b="1" kern="0" dirty="0">
                <a:solidFill>
                  <a:srgbClr val="262699"/>
                </a:solidFill>
                <a:latin typeface="Meiryo UI" panose="020B0604030504040204" pitchFamily="50" charset="-128"/>
                <a:ea typeface="Meiryo UI" panose="020B0604030504040204" pitchFamily="50" charset="-128"/>
              </a:rPr>
              <a:t>の確立</a:t>
            </a:r>
            <a:endParaRPr kumimoji="0" lang="en-US" altLang="ja-JP" sz="2000" b="1" kern="0" dirty="0">
              <a:solidFill>
                <a:srgbClr val="262699"/>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4893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7320-223D-87AD-92BE-16A0C6EF773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F90BD9-FFA1-2209-C7C0-592A97C9A134}"/>
              </a:ext>
            </a:extLst>
          </p:cNvPr>
          <p:cNvSpPr>
            <a:spLocks noGrp="1"/>
          </p:cNvSpPr>
          <p:nvPr>
            <p:ph type="title"/>
          </p:nvPr>
        </p:nvSpPr>
        <p:spPr/>
        <p:txBody>
          <a:bodyPr/>
          <a:lstStyle/>
          <a:p>
            <a:r>
              <a:rPr kumimoji="1" lang="ja-JP" altLang="en-US" dirty="0"/>
              <a:t>５．実現性</a:t>
            </a:r>
          </a:p>
        </p:txBody>
      </p:sp>
      <p:sp>
        <p:nvSpPr>
          <p:cNvPr id="3" name="テキスト プレースホルダー 2">
            <a:extLst>
              <a:ext uri="{FF2B5EF4-FFF2-40B4-BE49-F238E27FC236}">
                <a16:creationId xmlns:a16="http://schemas.microsoft.com/office/drawing/2014/main" id="{EA9C6AA5-4489-A0DB-7F51-CA8F8168BCF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6047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05C6A-D815-541B-D6D6-14D1660A75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D27195-6E23-853D-0C1A-2EFEDF86C368}"/>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サービス全体像</a:t>
            </a:r>
          </a:p>
        </p:txBody>
      </p:sp>
      <p:sp>
        <p:nvSpPr>
          <p:cNvPr id="4" name="フッター プレースホルダー 3">
            <a:extLst>
              <a:ext uri="{FF2B5EF4-FFF2-40B4-BE49-F238E27FC236}">
                <a16:creationId xmlns:a16="http://schemas.microsoft.com/office/drawing/2014/main" id="{65AF2DD3-8C58-F3CD-9864-62DB8C9EAA89}"/>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3F5BA0A2-337D-86D7-9E56-45990BBC39FF}"/>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a:t>
            </a:r>
            <a:r>
              <a:rPr lang="en-US" altLang="ja-JP" dirty="0" err="1">
                <a:solidFill>
                  <a:schemeClr val="tx1">
                    <a:lumMod val="65000"/>
                    <a:lumOff val="35000"/>
                  </a:schemeClr>
                </a:solidFill>
                <a:latin typeface="Meiryo UI"/>
                <a:ea typeface="Meiryo UI"/>
                <a:cs typeface="Hiragino Kaku Gothic Pro W3" charset="-128"/>
              </a:rPr>
              <a:t>BlueTry</a:t>
            </a:r>
            <a:r>
              <a:rPr lang="ja-JP" altLang="en-US" dirty="0">
                <a:solidFill>
                  <a:schemeClr val="tx1">
                    <a:lumMod val="65000"/>
                    <a:lumOff val="35000"/>
                  </a:schemeClr>
                </a:solidFill>
                <a:latin typeface="Meiryo UI"/>
                <a:ea typeface="Meiryo UI"/>
                <a:cs typeface="Hiragino Kaku Gothic Pro W3" charset="-128"/>
              </a:rPr>
              <a:t>」は以下の</a:t>
            </a: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つの基本機能を提供する。</a:t>
            </a:r>
            <a:endParaRPr lang="en-US" altLang="ja-JP" dirty="0">
              <a:solidFill>
                <a:schemeClr val="tx1">
                  <a:lumMod val="65000"/>
                  <a:lumOff val="35000"/>
                </a:schemeClr>
              </a:solidFill>
              <a:latin typeface="Meiryo UI"/>
              <a:ea typeface="Meiryo UI"/>
              <a:cs typeface="Hiragino Kaku Gothic Pro W3" charset="-128"/>
            </a:endParaRPr>
          </a:p>
          <a:p>
            <a:pPr marR="0" lvl="0" algn="l" defTabSz="806450" rtl="0" eaLnBrk="1" fontAlgn="base" latinLnBrk="0" hangingPunct="1">
              <a:lnSpc>
                <a:spcPct val="100000"/>
              </a:lnSpc>
              <a:spcBef>
                <a:spcPct val="0"/>
              </a:spcBef>
              <a:spcAft>
                <a:spcPct val="0"/>
              </a:spcAft>
              <a:buClrTx/>
              <a:buSzTx/>
              <a:tabLst>
                <a:tab pos="1527175" algn="l"/>
              </a:tabLst>
              <a:defRPr/>
            </a:pPr>
            <a:r>
              <a:rPr lang="ja-JP" altLang="en-US" dirty="0">
                <a:solidFill>
                  <a:schemeClr val="tx1">
                    <a:lumMod val="65000"/>
                    <a:lumOff val="35000"/>
                  </a:schemeClr>
                </a:solidFill>
                <a:latin typeface="Meiryo UI"/>
                <a:ea typeface="Meiryo UI"/>
                <a:cs typeface="Hiragino Kaku Gothic Pro W3" charset="-128"/>
              </a:rPr>
              <a:t>　</a:t>
            </a:r>
            <a:r>
              <a:rPr lang="ja-JP" altLang="en-US" b="1" dirty="0">
                <a:solidFill>
                  <a:schemeClr val="tx1">
                    <a:lumMod val="65000"/>
                    <a:lumOff val="35000"/>
                  </a:schemeClr>
                </a:solidFill>
                <a:latin typeface="Meiryo UI"/>
                <a:ea typeface="Meiryo UI"/>
                <a:cs typeface="Hiragino Kaku Gothic Pro W3" charset="-128"/>
              </a:rPr>
              <a:t>検索機能</a:t>
            </a:r>
            <a:r>
              <a:rPr lang="en-US" altLang="ja-JP" dirty="0">
                <a:solidFill>
                  <a:schemeClr val="tx1">
                    <a:lumMod val="65000"/>
                    <a:lumOff val="35000"/>
                  </a:schemeClr>
                </a:solidFill>
                <a:latin typeface="Meiryo UI"/>
                <a:ea typeface="Meiryo UI"/>
                <a:cs typeface="Hiragino Kaku Gothic Pro W3" charset="-128"/>
              </a:rPr>
              <a:t>	</a:t>
            </a:r>
            <a:r>
              <a:rPr lang="ja-JP" altLang="en-US" dirty="0">
                <a:solidFill>
                  <a:schemeClr val="tx1">
                    <a:lumMod val="65000"/>
                    <a:lumOff val="35000"/>
                  </a:schemeClr>
                </a:solidFill>
                <a:latin typeface="Meiryo UI"/>
                <a:ea typeface="Meiryo UI"/>
                <a:cs typeface="Hiragino Kaku Gothic Pro W3" charset="-128"/>
              </a:rPr>
              <a:t>：事前に登録された留学生情報（所属コミュニティなど）を検索し、コンタクトできる機能</a:t>
            </a:r>
            <a:endParaRPr lang="en-US" altLang="ja-JP" dirty="0">
              <a:solidFill>
                <a:schemeClr val="tx1">
                  <a:lumMod val="65000"/>
                  <a:lumOff val="35000"/>
                </a:schemeClr>
              </a:solidFill>
              <a:latin typeface="Meiryo UI"/>
              <a:ea typeface="Meiryo UI"/>
              <a:cs typeface="Hiragino Kaku Gothic Pro W3" charset="-128"/>
            </a:endParaRPr>
          </a:p>
          <a:p>
            <a:pPr marR="0" lvl="0" algn="l" defTabSz="806450" rtl="0" eaLnBrk="1" fontAlgn="base" latinLnBrk="0" hangingPunct="1">
              <a:lnSpc>
                <a:spcPct val="100000"/>
              </a:lnSpc>
              <a:spcBef>
                <a:spcPct val="0"/>
              </a:spcBef>
              <a:spcAft>
                <a:spcPct val="0"/>
              </a:spcAft>
              <a:buClrTx/>
              <a:buSzTx/>
              <a:tabLst>
                <a:tab pos="1527175" algn="l"/>
              </a:tabLst>
              <a:defRPr/>
            </a:pPr>
            <a:r>
              <a:rPr lang="ja-JP" altLang="en-US" dirty="0">
                <a:solidFill>
                  <a:schemeClr val="tx1">
                    <a:lumMod val="65000"/>
                    <a:lumOff val="35000"/>
                  </a:schemeClr>
                </a:solidFill>
                <a:latin typeface="Meiryo UI"/>
                <a:ea typeface="Meiryo UI"/>
                <a:cs typeface="Hiragino Kaku Gothic Pro W3" charset="-128"/>
              </a:rPr>
              <a:t>　</a:t>
            </a:r>
            <a:r>
              <a:rPr lang="ja-JP" altLang="en-US" b="1" dirty="0">
                <a:solidFill>
                  <a:schemeClr val="tx1">
                    <a:lumMod val="65000"/>
                    <a:lumOff val="35000"/>
                  </a:schemeClr>
                </a:solidFill>
                <a:latin typeface="Meiryo UI"/>
                <a:ea typeface="Meiryo UI"/>
                <a:cs typeface="Hiragino Kaku Gothic Pro W3" charset="-128"/>
              </a:rPr>
              <a:t>リサーチ機能</a:t>
            </a:r>
            <a:r>
              <a:rPr lang="en-US" altLang="ja-JP" dirty="0">
                <a:solidFill>
                  <a:schemeClr val="tx1">
                    <a:lumMod val="65000"/>
                    <a:lumOff val="35000"/>
                  </a:schemeClr>
                </a:solidFill>
                <a:latin typeface="Meiryo UI"/>
                <a:ea typeface="Meiryo UI"/>
                <a:cs typeface="Hiragino Kaku Gothic Pro W3" charset="-128"/>
              </a:rPr>
              <a:t>	</a:t>
            </a:r>
            <a:r>
              <a:rPr lang="ja-JP" altLang="en-US" dirty="0">
                <a:solidFill>
                  <a:schemeClr val="tx1">
                    <a:lumMod val="65000"/>
                    <a:lumOff val="35000"/>
                  </a:schemeClr>
                </a:solidFill>
                <a:latin typeface="Meiryo UI"/>
                <a:ea typeface="Meiryo UI"/>
                <a:cs typeface="Hiragino Kaku Gothic Pro W3" charset="-128"/>
              </a:rPr>
              <a:t>：アンケートの配布及び回答（写真のアップロード含む）ができる機能</a:t>
            </a:r>
            <a:endParaRPr lang="en-US" altLang="ja-JP" dirty="0">
              <a:solidFill>
                <a:schemeClr val="tx1">
                  <a:lumMod val="65000"/>
                  <a:lumOff val="35000"/>
                </a:schemeClr>
              </a:solidFill>
              <a:latin typeface="Meiryo UI"/>
              <a:ea typeface="Meiryo UI"/>
              <a:cs typeface="Hiragino Kaku Gothic Pro W3" charset="-128"/>
            </a:endParaRPr>
          </a:p>
          <a:p>
            <a:pPr marR="0" lvl="0" algn="l" defTabSz="806450" rtl="0" eaLnBrk="1" fontAlgn="base" latinLnBrk="0" hangingPunct="1">
              <a:lnSpc>
                <a:spcPct val="100000"/>
              </a:lnSpc>
              <a:spcBef>
                <a:spcPct val="0"/>
              </a:spcBef>
              <a:spcAft>
                <a:spcPct val="0"/>
              </a:spcAft>
              <a:buClrTx/>
              <a:buSzTx/>
              <a:tabLst>
                <a:tab pos="1527175" algn="l"/>
              </a:tabLst>
              <a:defRPr/>
            </a:pPr>
            <a:r>
              <a:rPr lang="ja-JP" altLang="en-US" dirty="0">
                <a:solidFill>
                  <a:schemeClr val="tx1">
                    <a:lumMod val="65000"/>
                    <a:lumOff val="35000"/>
                  </a:schemeClr>
                </a:solidFill>
                <a:latin typeface="Meiryo UI"/>
                <a:ea typeface="Meiryo UI"/>
                <a:cs typeface="Hiragino Kaku Gothic Pro W3" charset="-128"/>
              </a:rPr>
              <a:t>　</a:t>
            </a:r>
            <a:r>
              <a:rPr lang="ja-JP" altLang="en-US" b="1" dirty="0">
                <a:solidFill>
                  <a:schemeClr val="tx1">
                    <a:lumMod val="65000"/>
                    <a:lumOff val="35000"/>
                  </a:schemeClr>
                </a:solidFill>
                <a:latin typeface="Meiryo UI"/>
                <a:ea typeface="Meiryo UI"/>
                <a:cs typeface="Hiragino Kaku Gothic Pro W3" charset="-128"/>
              </a:rPr>
              <a:t>レポート機能</a:t>
            </a:r>
            <a:r>
              <a:rPr lang="en-US" altLang="ja-JP" dirty="0">
                <a:solidFill>
                  <a:schemeClr val="tx1">
                    <a:lumMod val="65000"/>
                    <a:lumOff val="35000"/>
                  </a:schemeClr>
                </a:solidFill>
                <a:latin typeface="Meiryo UI"/>
                <a:ea typeface="Meiryo UI"/>
                <a:cs typeface="Hiragino Kaku Gothic Pro W3" charset="-128"/>
              </a:rPr>
              <a:t>	</a:t>
            </a:r>
            <a:r>
              <a:rPr lang="ja-JP" altLang="en-US" dirty="0">
                <a:solidFill>
                  <a:schemeClr val="tx1">
                    <a:lumMod val="65000"/>
                    <a:lumOff val="35000"/>
                  </a:schemeClr>
                </a:solidFill>
                <a:latin typeface="Meiryo UI"/>
                <a:ea typeface="Meiryo UI"/>
                <a:cs typeface="Hiragino Kaku Gothic Pro W3" charset="-128"/>
              </a:rPr>
              <a:t>：リサーチ結果をレポーティングする機能</a:t>
            </a:r>
            <a:endParaRPr lang="en-US" altLang="ja-JP" dirty="0">
              <a:solidFill>
                <a:schemeClr val="tx1">
                  <a:lumMod val="65000"/>
                  <a:lumOff val="35000"/>
                </a:schemeClr>
              </a:solidFill>
              <a:latin typeface="Meiryo UI"/>
              <a:ea typeface="Meiryo UI"/>
              <a:cs typeface="Hiragino Kaku Gothic Pro W3" charset="-128"/>
            </a:endParaRPr>
          </a:p>
        </p:txBody>
      </p:sp>
      <p:grpSp>
        <p:nvGrpSpPr>
          <p:cNvPr id="108" name="グループ化 107">
            <a:extLst>
              <a:ext uri="{FF2B5EF4-FFF2-40B4-BE49-F238E27FC236}">
                <a16:creationId xmlns:a16="http://schemas.microsoft.com/office/drawing/2014/main" id="{0E317FDA-8994-C53A-84F0-D324171045AC}"/>
              </a:ext>
            </a:extLst>
          </p:cNvPr>
          <p:cNvGrpSpPr/>
          <p:nvPr/>
        </p:nvGrpSpPr>
        <p:grpSpPr>
          <a:xfrm>
            <a:off x="2112823" y="2242131"/>
            <a:ext cx="7966355" cy="4065251"/>
            <a:chOff x="169682" y="1714067"/>
            <a:chExt cx="7966355" cy="4065251"/>
          </a:xfrm>
        </p:grpSpPr>
        <p:pic>
          <p:nvPicPr>
            <p:cNvPr id="3" name="図 2">
              <a:extLst>
                <a:ext uri="{FF2B5EF4-FFF2-40B4-BE49-F238E27FC236}">
                  <a16:creationId xmlns:a16="http://schemas.microsoft.com/office/drawing/2014/main" id="{DA3AB20B-5DB4-79D0-F49E-3CF9199B4C8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62390" y="3512839"/>
              <a:ext cx="633600" cy="633600"/>
            </a:xfrm>
            <a:prstGeom prst="rect">
              <a:avLst/>
            </a:prstGeom>
          </p:spPr>
        </p:pic>
        <p:cxnSp>
          <p:nvCxnSpPr>
            <p:cNvPr id="5" name="直線矢印コネクタ 4">
              <a:extLst>
                <a:ext uri="{FF2B5EF4-FFF2-40B4-BE49-F238E27FC236}">
                  <a16:creationId xmlns:a16="http://schemas.microsoft.com/office/drawing/2014/main" id="{86AF7145-779A-F743-CEA3-52227911CF76}"/>
                </a:ext>
              </a:extLst>
            </p:cNvPr>
            <p:cNvCxnSpPr>
              <a:cxnSpLocks/>
              <a:stCxn id="3" idx="3"/>
              <a:endCxn id="18" idx="1"/>
            </p:cNvCxnSpPr>
            <p:nvPr/>
          </p:nvCxnSpPr>
          <p:spPr>
            <a:xfrm flipV="1">
              <a:off x="2795990" y="3348289"/>
              <a:ext cx="773563" cy="481350"/>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9B9C9FD2-43AB-747F-D6B3-58625EE00BC3}"/>
                </a:ext>
              </a:extLst>
            </p:cNvPr>
            <p:cNvCxnSpPr>
              <a:cxnSpLocks/>
              <a:stCxn id="3" idx="3"/>
              <a:endCxn id="16" idx="1"/>
            </p:cNvCxnSpPr>
            <p:nvPr/>
          </p:nvCxnSpPr>
          <p:spPr>
            <a:xfrm flipV="1">
              <a:off x="2795990" y="3819550"/>
              <a:ext cx="773563" cy="10089"/>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cxnSp>
          <p:nvCxnSpPr>
            <p:cNvPr id="8" name="コネクタ: カギ線 165">
              <a:extLst>
                <a:ext uri="{FF2B5EF4-FFF2-40B4-BE49-F238E27FC236}">
                  <a16:creationId xmlns:a16="http://schemas.microsoft.com/office/drawing/2014/main" id="{EBE600EB-6CB4-82F3-ECA5-EEF5478CFD00}"/>
                </a:ext>
              </a:extLst>
            </p:cNvPr>
            <p:cNvCxnSpPr>
              <a:cxnSpLocks/>
              <a:stCxn id="22" idx="1"/>
              <a:endCxn id="10" idx="3"/>
            </p:cNvCxnSpPr>
            <p:nvPr/>
          </p:nvCxnSpPr>
          <p:spPr>
            <a:xfrm flipH="1">
              <a:off x="2803929" y="2487852"/>
              <a:ext cx="2703641" cy="0"/>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grpSp>
          <p:nvGrpSpPr>
            <p:cNvPr id="66" name="グループ化 65">
              <a:extLst>
                <a:ext uri="{FF2B5EF4-FFF2-40B4-BE49-F238E27FC236}">
                  <a16:creationId xmlns:a16="http://schemas.microsoft.com/office/drawing/2014/main" id="{F427E9E9-E6F1-B6E8-4466-D1C3207541D1}"/>
                </a:ext>
              </a:extLst>
            </p:cNvPr>
            <p:cNvGrpSpPr/>
            <p:nvPr/>
          </p:nvGrpSpPr>
          <p:grpSpPr>
            <a:xfrm>
              <a:off x="3569553" y="3567091"/>
              <a:ext cx="504918" cy="504918"/>
              <a:chOff x="4209990" y="3314519"/>
              <a:chExt cx="427054" cy="427054"/>
            </a:xfrm>
          </p:grpSpPr>
          <p:pic>
            <p:nvPicPr>
              <p:cNvPr id="16" name="図 15">
                <a:extLst>
                  <a:ext uri="{FF2B5EF4-FFF2-40B4-BE49-F238E27FC236}">
                    <a16:creationId xmlns:a16="http://schemas.microsoft.com/office/drawing/2014/main" id="{1A8CABFA-67CC-086D-D2BE-97DFA9AC022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09990" y="3314519"/>
                <a:ext cx="427054" cy="427054"/>
              </a:xfrm>
              <a:prstGeom prst="rect">
                <a:avLst/>
              </a:prstGeom>
            </p:spPr>
          </p:pic>
          <p:pic>
            <p:nvPicPr>
              <p:cNvPr id="17" name="グラフィックス 16" descr="ユーザー">
                <a:extLst>
                  <a:ext uri="{FF2B5EF4-FFF2-40B4-BE49-F238E27FC236}">
                    <a16:creationId xmlns:a16="http://schemas.microsoft.com/office/drawing/2014/main" id="{EFC813CE-1550-B678-BF42-999B3F384C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308713" y="3466890"/>
                <a:ext cx="92862" cy="92862"/>
              </a:xfrm>
              <a:prstGeom prst="rect">
                <a:avLst/>
              </a:prstGeom>
            </p:spPr>
          </p:pic>
        </p:grpSp>
        <p:grpSp>
          <p:nvGrpSpPr>
            <p:cNvPr id="67" name="グループ化 66">
              <a:extLst>
                <a:ext uri="{FF2B5EF4-FFF2-40B4-BE49-F238E27FC236}">
                  <a16:creationId xmlns:a16="http://schemas.microsoft.com/office/drawing/2014/main" id="{38747D08-96C1-1749-80FB-8AECDBB2FD00}"/>
                </a:ext>
              </a:extLst>
            </p:cNvPr>
            <p:cNvGrpSpPr/>
            <p:nvPr/>
          </p:nvGrpSpPr>
          <p:grpSpPr>
            <a:xfrm>
              <a:off x="3569553" y="3095830"/>
              <a:ext cx="504918" cy="504918"/>
              <a:chOff x="4209990" y="2981931"/>
              <a:chExt cx="427054" cy="427054"/>
            </a:xfrm>
          </p:grpSpPr>
          <p:pic>
            <p:nvPicPr>
              <p:cNvPr id="18" name="図 17">
                <a:extLst>
                  <a:ext uri="{FF2B5EF4-FFF2-40B4-BE49-F238E27FC236}">
                    <a16:creationId xmlns:a16="http://schemas.microsoft.com/office/drawing/2014/main" id="{A1535A7E-B802-11A5-842F-CD2AD8F694E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09990" y="2981931"/>
                <a:ext cx="427054" cy="427054"/>
              </a:xfrm>
              <a:prstGeom prst="rect">
                <a:avLst/>
              </a:prstGeom>
            </p:spPr>
          </p:pic>
          <p:pic>
            <p:nvPicPr>
              <p:cNvPr id="19" name="グラフィックス 18" descr="ユーザー">
                <a:extLst>
                  <a:ext uri="{FF2B5EF4-FFF2-40B4-BE49-F238E27FC236}">
                    <a16:creationId xmlns:a16="http://schemas.microsoft.com/office/drawing/2014/main" id="{25F58756-1B61-C1FA-1807-9309578211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308713" y="3134302"/>
                <a:ext cx="92862" cy="92862"/>
              </a:xfrm>
              <a:prstGeom prst="rect">
                <a:avLst/>
              </a:prstGeom>
            </p:spPr>
          </p:pic>
        </p:grpSp>
        <p:sp>
          <p:nvSpPr>
            <p:cNvPr id="20" name="四角形: 角を丸くする 19">
              <a:extLst>
                <a:ext uri="{FF2B5EF4-FFF2-40B4-BE49-F238E27FC236}">
                  <a16:creationId xmlns:a16="http://schemas.microsoft.com/office/drawing/2014/main" id="{E682DF13-BC22-2BB9-6994-07252079158B}"/>
                </a:ext>
              </a:extLst>
            </p:cNvPr>
            <p:cNvSpPr/>
            <p:nvPr/>
          </p:nvSpPr>
          <p:spPr>
            <a:xfrm>
              <a:off x="169682" y="1714067"/>
              <a:ext cx="5074805" cy="4065251"/>
            </a:xfrm>
            <a:prstGeom prst="roundRect">
              <a:avLst>
                <a:gd name="adj" fmla="val 7814"/>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b="1" dirty="0">
                  <a:solidFill>
                    <a:srgbClr val="2F528F"/>
                  </a:solidFill>
                  <a:latin typeface="Meiryo UI" panose="020B0604030504040204" pitchFamily="50" charset="-128"/>
                  <a:ea typeface="Meiryo UI" panose="020B0604030504040204" pitchFamily="50" charset="-128"/>
                </a:rPr>
                <a:t>「</a:t>
              </a:r>
              <a:r>
                <a:rPr kumimoji="1" lang="en-US" altLang="ja-JP" sz="1600" b="1" dirty="0" err="1">
                  <a:solidFill>
                    <a:srgbClr val="2F528F"/>
                  </a:solidFill>
                  <a:latin typeface="Meiryo UI" panose="020B0604030504040204" pitchFamily="50" charset="-128"/>
                  <a:ea typeface="Meiryo UI" panose="020B0604030504040204" pitchFamily="50" charset="-128"/>
                </a:rPr>
                <a:t>BlueTry</a:t>
              </a:r>
              <a:r>
                <a:rPr kumimoji="1" lang="ja-JP" altLang="en-US" sz="1600" b="1" dirty="0">
                  <a:solidFill>
                    <a:srgbClr val="2F528F"/>
                  </a:solidFill>
                  <a:latin typeface="Meiryo UI" panose="020B0604030504040204" pitchFamily="50" charset="-128"/>
                  <a:ea typeface="Meiryo UI" panose="020B0604030504040204" pitchFamily="50" charset="-128"/>
                </a:rPr>
                <a:t>」</a:t>
              </a:r>
              <a:endParaRPr kumimoji="1" lang="en-US" altLang="ja-JP" sz="1600" b="1" dirty="0">
                <a:solidFill>
                  <a:srgbClr val="2F528F"/>
                </a:solidFill>
                <a:latin typeface="Meiryo UI" panose="020B0604030504040204" pitchFamily="50" charset="-128"/>
                <a:ea typeface="Meiryo UI" panose="020B0604030504040204" pitchFamily="50" charset="-128"/>
              </a:endParaRPr>
            </a:p>
          </p:txBody>
        </p:sp>
        <p:cxnSp>
          <p:nvCxnSpPr>
            <p:cNvPr id="21" name="コネクタ: カギ線 20">
              <a:extLst>
                <a:ext uri="{FF2B5EF4-FFF2-40B4-BE49-F238E27FC236}">
                  <a16:creationId xmlns:a16="http://schemas.microsoft.com/office/drawing/2014/main" id="{09BC0F26-BD0E-8B90-5F90-0C698FD50569}"/>
                </a:ext>
              </a:extLst>
            </p:cNvPr>
            <p:cNvCxnSpPr>
              <a:cxnSpLocks/>
              <a:stCxn id="81" idx="2"/>
              <a:endCxn id="16" idx="3"/>
            </p:cNvCxnSpPr>
            <p:nvPr/>
          </p:nvCxnSpPr>
          <p:spPr>
            <a:xfrm rot="5400000">
              <a:off x="5509503" y="1711944"/>
              <a:ext cx="672574" cy="3542638"/>
            </a:xfrm>
            <a:prstGeom prst="bentConnector2">
              <a:avLst/>
            </a:prstGeom>
            <a:ln>
              <a:solidFill>
                <a:srgbClr val="2F528F"/>
              </a:solidFill>
              <a:prstDash val="dash"/>
              <a:tailEnd type="diamond"/>
            </a:ln>
          </p:spPr>
          <p:style>
            <a:lnRef idx="1">
              <a:schemeClr val="dk1"/>
            </a:lnRef>
            <a:fillRef idx="0">
              <a:schemeClr val="dk1"/>
            </a:fillRef>
            <a:effectRef idx="0">
              <a:schemeClr val="dk1"/>
            </a:effectRef>
            <a:fontRef idx="minor">
              <a:schemeClr val="tx1"/>
            </a:fontRef>
          </p:style>
        </p:cxnSp>
        <p:sp>
          <p:nvSpPr>
            <p:cNvPr id="24" name="正方形/長方形 23">
              <a:extLst>
                <a:ext uri="{FF2B5EF4-FFF2-40B4-BE49-F238E27FC236}">
                  <a16:creationId xmlns:a16="http://schemas.microsoft.com/office/drawing/2014/main" id="{FF7A047D-5B0B-AE34-2750-A288A7EEC05A}"/>
                </a:ext>
              </a:extLst>
            </p:cNvPr>
            <p:cNvSpPr/>
            <p:nvPr/>
          </p:nvSpPr>
          <p:spPr>
            <a:xfrm>
              <a:off x="3590181" y="2404929"/>
              <a:ext cx="1144211" cy="16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アンケート回答</a:t>
              </a:r>
              <a:endParaRPr lang="en-US" altLang="ja-JP" sz="1200" dirty="0">
                <a:solidFill>
                  <a:schemeClr val="accent1"/>
                </a:solidFill>
                <a:latin typeface="Meiryo UI" panose="020B0604030504040204" pitchFamily="50" charset="-128"/>
                <a:ea typeface="Meiryo UI" panose="020B0604030504040204" pitchFamily="50" charset="-128"/>
              </a:endParaRPr>
            </a:p>
          </p:txBody>
        </p:sp>
        <p:pic>
          <p:nvPicPr>
            <p:cNvPr id="25" name="グラフィックス 24" descr="データベース">
              <a:extLst>
                <a:ext uri="{FF2B5EF4-FFF2-40B4-BE49-F238E27FC236}">
                  <a16:creationId xmlns:a16="http://schemas.microsoft.com/office/drawing/2014/main" id="{F2B64768-F72A-BE95-8E9A-9035D7DDCF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709" y="3507340"/>
              <a:ext cx="633600" cy="633600"/>
            </a:xfrm>
            <a:prstGeom prst="rect">
              <a:avLst/>
            </a:prstGeom>
          </p:spPr>
        </p:pic>
        <p:cxnSp>
          <p:nvCxnSpPr>
            <p:cNvPr id="27" name="コネクタ: カギ線 99">
              <a:extLst>
                <a:ext uri="{FF2B5EF4-FFF2-40B4-BE49-F238E27FC236}">
                  <a16:creationId xmlns:a16="http://schemas.microsoft.com/office/drawing/2014/main" id="{A74261F8-DCDB-A145-692B-D3539ECA84D9}"/>
                </a:ext>
              </a:extLst>
            </p:cNvPr>
            <p:cNvCxnSpPr>
              <a:cxnSpLocks/>
              <a:stCxn id="25" idx="3"/>
              <a:endCxn id="3" idx="1"/>
            </p:cNvCxnSpPr>
            <p:nvPr/>
          </p:nvCxnSpPr>
          <p:spPr>
            <a:xfrm>
              <a:off x="1260309" y="3824140"/>
              <a:ext cx="902081" cy="5499"/>
            </a:xfrm>
            <a:prstGeom prst="straightConnector1">
              <a:avLst/>
            </a:prstGeom>
            <a:ln>
              <a:solidFill>
                <a:srgbClr val="2F528F"/>
              </a:solidFill>
              <a:prstDash val="dash"/>
              <a:tailEnd type="triangle"/>
            </a:ln>
          </p:spPr>
          <p:style>
            <a:lnRef idx="1">
              <a:schemeClr val="dk1"/>
            </a:lnRef>
            <a:fillRef idx="0">
              <a:schemeClr val="dk1"/>
            </a:fillRef>
            <a:effectRef idx="0">
              <a:schemeClr val="dk1"/>
            </a:effectRef>
            <a:fontRef idx="minor">
              <a:schemeClr val="tx1"/>
            </a:fontRef>
          </p:style>
        </p:cxnSp>
        <p:cxnSp>
          <p:nvCxnSpPr>
            <p:cNvPr id="28" name="コネクタ: カギ線 27">
              <a:extLst>
                <a:ext uri="{FF2B5EF4-FFF2-40B4-BE49-F238E27FC236}">
                  <a16:creationId xmlns:a16="http://schemas.microsoft.com/office/drawing/2014/main" id="{A5B193C0-AF65-BFCA-1E15-80EA4D7AB630}"/>
                </a:ext>
              </a:extLst>
            </p:cNvPr>
            <p:cNvCxnSpPr>
              <a:cxnSpLocks/>
              <a:stCxn id="10" idx="1"/>
              <a:endCxn id="25" idx="0"/>
            </p:cNvCxnSpPr>
            <p:nvPr/>
          </p:nvCxnSpPr>
          <p:spPr>
            <a:xfrm rot="10800000" flipV="1">
              <a:off x="943510" y="2487852"/>
              <a:ext cx="1226371" cy="1019488"/>
            </a:xfrm>
            <a:prstGeom prst="bentConnector2">
              <a:avLst/>
            </a:prstGeom>
            <a:ln>
              <a:solidFill>
                <a:srgbClr val="2F528F"/>
              </a:solidFill>
              <a:prstDash val="dash"/>
              <a:tailEnd type="triangle"/>
            </a:ln>
          </p:spPr>
          <p:style>
            <a:lnRef idx="1">
              <a:schemeClr val="dk1"/>
            </a:lnRef>
            <a:fillRef idx="0">
              <a:schemeClr val="dk1"/>
            </a:fillRef>
            <a:effectRef idx="0">
              <a:schemeClr val="dk1"/>
            </a:effectRef>
            <a:fontRef idx="minor">
              <a:schemeClr val="tx1"/>
            </a:fontRef>
          </p:style>
        </p:cxnSp>
        <p:sp>
          <p:nvSpPr>
            <p:cNvPr id="31" name="正方形/長方形 30">
              <a:extLst>
                <a:ext uri="{FF2B5EF4-FFF2-40B4-BE49-F238E27FC236}">
                  <a16:creationId xmlns:a16="http://schemas.microsoft.com/office/drawing/2014/main" id="{7A5C7494-EAB2-A02E-6F5B-EBBE92152091}"/>
                </a:ext>
              </a:extLst>
            </p:cNvPr>
            <p:cNvSpPr/>
            <p:nvPr/>
          </p:nvSpPr>
          <p:spPr>
            <a:xfrm>
              <a:off x="5409675" y="3753708"/>
              <a:ext cx="1071714" cy="137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留学生情報</a:t>
              </a:r>
              <a:endParaRPr lang="en-US" altLang="ja-JP" sz="1200" dirty="0">
                <a:solidFill>
                  <a:schemeClr val="accent1"/>
                </a:solidFill>
                <a:latin typeface="Meiryo UI" panose="020B0604030504040204" pitchFamily="50" charset="-128"/>
                <a:ea typeface="Meiryo UI" panose="020B0604030504040204" pitchFamily="50" charset="-128"/>
              </a:endParaRPr>
            </a:p>
          </p:txBody>
        </p:sp>
        <p:cxnSp>
          <p:nvCxnSpPr>
            <p:cNvPr id="38" name="コネクタ: カギ線 37">
              <a:extLst>
                <a:ext uri="{FF2B5EF4-FFF2-40B4-BE49-F238E27FC236}">
                  <a16:creationId xmlns:a16="http://schemas.microsoft.com/office/drawing/2014/main" id="{82D9FEE3-5F20-24F3-5C61-9E2A337AE8B4}"/>
                </a:ext>
              </a:extLst>
            </p:cNvPr>
            <p:cNvCxnSpPr>
              <a:cxnSpLocks/>
              <a:stCxn id="25" idx="2"/>
              <a:endCxn id="35" idx="1"/>
            </p:cNvCxnSpPr>
            <p:nvPr/>
          </p:nvCxnSpPr>
          <p:spPr>
            <a:xfrm rot="16200000" flipH="1">
              <a:off x="940988" y="4143460"/>
              <a:ext cx="1223923" cy="1218881"/>
            </a:xfrm>
            <a:prstGeom prst="bentConnector2">
              <a:avLst/>
            </a:prstGeom>
            <a:ln>
              <a:solidFill>
                <a:srgbClr val="2F528F"/>
              </a:solidFill>
              <a:prstDash val="dash"/>
              <a:tailEnd type="triangle"/>
            </a:ln>
          </p:spPr>
          <p:style>
            <a:lnRef idx="1">
              <a:schemeClr val="dk1"/>
            </a:lnRef>
            <a:fillRef idx="0">
              <a:schemeClr val="dk1"/>
            </a:fillRef>
            <a:effectRef idx="0">
              <a:schemeClr val="dk1"/>
            </a:effectRef>
            <a:fontRef idx="minor">
              <a:schemeClr val="tx1"/>
            </a:fontRef>
          </p:style>
        </p:cxnSp>
        <p:grpSp>
          <p:nvGrpSpPr>
            <p:cNvPr id="9" name="グループ化 8">
              <a:extLst>
                <a:ext uri="{FF2B5EF4-FFF2-40B4-BE49-F238E27FC236}">
                  <a16:creationId xmlns:a16="http://schemas.microsoft.com/office/drawing/2014/main" id="{107DFB11-09DE-EF8F-ADE7-F1B32BCE3838}"/>
                </a:ext>
              </a:extLst>
            </p:cNvPr>
            <p:cNvGrpSpPr/>
            <p:nvPr/>
          </p:nvGrpSpPr>
          <p:grpSpPr>
            <a:xfrm>
              <a:off x="2169880" y="2170827"/>
              <a:ext cx="634049" cy="634049"/>
              <a:chOff x="3409997" y="5792205"/>
              <a:chExt cx="466731" cy="466731"/>
            </a:xfrm>
            <a:solidFill>
              <a:schemeClr val="bg1"/>
            </a:solidFill>
          </p:grpSpPr>
          <p:pic>
            <p:nvPicPr>
              <p:cNvPr id="10" name="図 9">
                <a:extLst>
                  <a:ext uri="{FF2B5EF4-FFF2-40B4-BE49-F238E27FC236}">
                    <a16:creationId xmlns:a16="http://schemas.microsoft.com/office/drawing/2014/main" id="{1DC04AF5-EC24-8FBB-F45D-788A8255673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09997" y="5792205"/>
                <a:ext cx="466731" cy="466731"/>
              </a:xfrm>
              <a:prstGeom prst="rect">
                <a:avLst/>
              </a:prstGeom>
              <a:grpFill/>
            </p:spPr>
          </p:pic>
          <p:sp>
            <p:nvSpPr>
              <p:cNvPr id="11" name="正方形/長方形 10">
                <a:extLst>
                  <a:ext uri="{FF2B5EF4-FFF2-40B4-BE49-F238E27FC236}">
                    <a16:creationId xmlns:a16="http://schemas.microsoft.com/office/drawing/2014/main" id="{3E0414DC-9695-FA7B-8556-04195E9F78F7}"/>
                  </a:ext>
                </a:extLst>
              </p:cNvPr>
              <p:cNvSpPr/>
              <p:nvPr/>
            </p:nvSpPr>
            <p:spPr>
              <a:xfrm>
                <a:off x="3526165" y="5931301"/>
                <a:ext cx="249116" cy="24911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grpSp>
        <p:pic>
          <p:nvPicPr>
            <p:cNvPr id="12" name="図 11">
              <a:extLst>
                <a:ext uri="{FF2B5EF4-FFF2-40B4-BE49-F238E27FC236}">
                  <a16:creationId xmlns:a16="http://schemas.microsoft.com/office/drawing/2014/main" id="{35426F2D-80BD-A636-06AD-D20D650D74E8}"/>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42116" y="2368637"/>
              <a:ext cx="289568" cy="289568"/>
            </a:xfrm>
            <a:prstGeom prst="rect">
              <a:avLst/>
            </a:prstGeom>
            <a:solidFill>
              <a:schemeClr val="bg1"/>
            </a:solidFill>
          </p:spPr>
        </p:pic>
        <p:sp>
          <p:nvSpPr>
            <p:cNvPr id="46" name="正方形/長方形 45">
              <a:extLst>
                <a:ext uri="{FF2B5EF4-FFF2-40B4-BE49-F238E27FC236}">
                  <a16:creationId xmlns:a16="http://schemas.microsoft.com/office/drawing/2014/main" id="{388EDE38-E6D9-1CB5-03EF-BBD3C3D903B6}"/>
                </a:ext>
              </a:extLst>
            </p:cNvPr>
            <p:cNvSpPr/>
            <p:nvPr/>
          </p:nvSpPr>
          <p:spPr>
            <a:xfrm>
              <a:off x="1724931" y="1883522"/>
              <a:ext cx="1523942" cy="304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リサーチ機能</a:t>
              </a:r>
              <a:endParaRPr lang="en-US" altLang="ja-JP" sz="1200" dirty="0">
                <a:solidFill>
                  <a:schemeClr val="accent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C313CE5F-9110-3282-336A-ABE452C955EC}"/>
                </a:ext>
              </a:extLst>
            </p:cNvPr>
            <p:cNvSpPr/>
            <p:nvPr/>
          </p:nvSpPr>
          <p:spPr>
            <a:xfrm>
              <a:off x="2077919" y="3266961"/>
              <a:ext cx="828699" cy="24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検索機能</a:t>
              </a:r>
              <a:endParaRPr lang="en-US" altLang="ja-JP" sz="1200" dirty="0">
                <a:solidFill>
                  <a:schemeClr val="accent1"/>
                </a:solidFill>
                <a:latin typeface="Meiryo UI" panose="020B0604030504040204" pitchFamily="50" charset="-128"/>
                <a:ea typeface="Meiryo UI" panose="020B0604030504040204" pitchFamily="50" charset="-128"/>
              </a:endParaRPr>
            </a:p>
          </p:txBody>
        </p:sp>
        <p:grpSp>
          <p:nvGrpSpPr>
            <p:cNvPr id="56" name="グループ化 55">
              <a:extLst>
                <a:ext uri="{FF2B5EF4-FFF2-40B4-BE49-F238E27FC236}">
                  <a16:creationId xmlns:a16="http://schemas.microsoft.com/office/drawing/2014/main" id="{F98CDFE4-ED35-219E-BAA7-27D530AEBBCD}"/>
                </a:ext>
              </a:extLst>
            </p:cNvPr>
            <p:cNvGrpSpPr/>
            <p:nvPr/>
          </p:nvGrpSpPr>
          <p:grpSpPr>
            <a:xfrm>
              <a:off x="2162390" y="5048063"/>
              <a:ext cx="633600" cy="633600"/>
              <a:chOff x="2162390" y="5048063"/>
              <a:chExt cx="633600" cy="633600"/>
            </a:xfrm>
          </p:grpSpPr>
          <p:grpSp>
            <p:nvGrpSpPr>
              <p:cNvPr id="34" name="グループ化 33">
                <a:extLst>
                  <a:ext uri="{FF2B5EF4-FFF2-40B4-BE49-F238E27FC236}">
                    <a16:creationId xmlns:a16="http://schemas.microsoft.com/office/drawing/2014/main" id="{349175B6-DC3E-3695-BF5F-3B848A3A2F23}"/>
                  </a:ext>
                </a:extLst>
              </p:cNvPr>
              <p:cNvGrpSpPr/>
              <p:nvPr/>
            </p:nvGrpSpPr>
            <p:grpSpPr>
              <a:xfrm>
                <a:off x="2162390" y="5048063"/>
                <a:ext cx="633600" cy="633600"/>
                <a:chOff x="3409997" y="5792205"/>
                <a:chExt cx="466731" cy="466731"/>
              </a:xfrm>
            </p:grpSpPr>
            <p:pic>
              <p:nvPicPr>
                <p:cNvPr id="35" name="図 34">
                  <a:extLst>
                    <a:ext uri="{FF2B5EF4-FFF2-40B4-BE49-F238E27FC236}">
                      <a16:creationId xmlns:a16="http://schemas.microsoft.com/office/drawing/2014/main" id="{21A07A02-1919-3862-75B0-00F8380C6C3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09997" y="5792205"/>
                  <a:ext cx="466731" cy="466731"/>
                </a:xfrm>
                <a:prstGeom prst="rect">
                  <a:avLst/>
                </a:prstGeom>
              </p:spPr>
            </p:pic>
            <p:sp>
              <p:nvSpPr>
                <p:cNvPr id="36" name="正方形/長方形 35">
                  <a:extLst>
                    <a:ext uri="{FF2B5EF4-FFF2-40B4-BE49-F238E27FC236}">
                      <a16:creationId xmlns:a16="http://schemas.microsoft.com/office/drawing/2014/main" id="{25D82329-E927-524F-2A32-1FDA46D33825}"/>
                    </a:ext>
                  </a:extLst>
                </p:cNvPr>
                <p:cNvSpPr/>
                <p:nvPr/>
              </p:nvSpPr>
              <p:spPr>
                <a:xfrm>
                  <a:off x="3526165" y="5931301"/>
                  <a:ext cx="249116" cy="249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grpSp>
          <p:pic>
            <p:nvPicPr>
              <p:cNvPr id="37" name="グラフィックス 36" descr="ドキュメント">
                <a:extLst>
                  <a:ext uri="{FF2B5EF4-FFF2-40B4-BE49-F238E27FC236}">
                    <a16:creationId xmlns:a16="http://schemas.microsoft.com/office/drawing/2014/main" id="{5953C841-661B-0CA5-8648-443CB933B9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70682" y="5205189"/>
                <a:ext cx="417017" cy="417018"/>
              </a:xfrm>
              <a:prstGeom prst="rect">
                <a:avLst/>
              </a:prstGeom>
            </p:spPr>
          </p:pic>
        </p:grpSp>
        <p:pic>
          <p:nvPicPr>
            <p:cNvPr id="39" name="グラフィックス 38" descr="ドキュメント">
              <a:extLst>
                <a:ext uri="{FF2B5EF4-FFF2-40B4-BE49-F238E27FC236}">
                  <a16:creationId xmlns:a16="http://schemas.microsoft.com/office/drawing/2014/main" id="{2DC03DBF-5D83-19DF-16AA-00E89D060E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71085" y="4582957"/>
              <a:ext cx="504918" cy="504918"/>
            </a:xfrm>
            <a:prstGeom prst="rect">
              <a:avLst/>
            </a:prstGeom>
          </p:spPr>
        </p:pic>
        <p:pic>
          <p:nvPicPr>
            <p:cNvPr id="40" name="グラフィックス 39" descr="ドキュメント">
              <a:extLst>
                <a:ext uri="{FF2B5EF4-FFF2-40B4-BE49-F238E27FC236}">
                  <a16:creationId xmlns:a16="http://schemas.microsoft.com/office/drawing/2014/main" id="{79A83189-192A-8806-5D5B-1F493D12B6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71085" y="5107976"/>
              <a:ext cx="504918" cy="504918"/>
            </a:xfrm>
            <a:prstGeom prst="rect">
              <a:avLst/>
            </a:prstGeom>
          </p:spPr>
        </p:pic>
        <p:sp>
          <p:nvSpPr>
            <p:cNvPr id="42" name="正方形/長方形 41">
              <a:extLst>
                <a:ext uri="{FF2B5EF4-FFF2-40B4-BE49-F238E27FC236}">
                  <a16:creationId xmlns:a16="http://schemas.microsoft.com/office/drawing/2014/main" id="{016E5F2D-E3A3-0515-BECC-823C5A59240D}"/>
                </a:ext>
              </a:extLst>
            </p:cNvPr>
            <p:cNvSpPr/>
            <p:nvPr/>
          </p:nvSpPr>
          <p:spPr>
            <a:xfrm>
              <a:off x="1385351" y="5241450"/>
              <a:ext cx="534497" cy="22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参照</a:t>
              </a:r>
              <a:endParaRPr lang="en-US" altLang="ja-JP" sz="1200" dirty="0">
                <a:solidFill>
                  <a:schemeClr val="accent1"/>
                </a:solidFill>
                <a:latin typeface="Meiryo UI" panose="020B0604030504040204" pitchFamily="50" charset="-128"/>
                <a:ea typeface="Meiryo UI" panose="020B0604030504040204" pitchFamily="50" charset="-128"/>
              </a:endParaRPr>
            </a:p>
          </p:txBody>
        </p:sp>
        <p:cxnSp>
          <p:nvCxnSpPr>
            <p:cNvPr id="44" name="直線矢印コネクタ 43">
              <a:extLst>
                <a:ext uri="{FF2B5EF4-FFF2-40B4-BE49-F238E27FC236}">
                  <a16:creationId xmlns:a16="http://schemas.microsoft.com/office/drawing/2014/main" id="{54F616AB-D47A-0614-A9B8-72476130BF9A}"/>
                </a:ext>
              </a:extLst>
            </p:cNvPr>
            <p:cNvCxnSpPr>
              <a:cxnSpLocks/>
              <a:stCxn id="35" idx="3"/>
              <a:endCxn id="40" idx="1"/>
            </p:cNvCxnSpPr>
            <p:nvPr/>
          </p:nvCxnSpPr>
          <p:spPr>
            <a:xfrm flipV="1">
              <a:off x="2795990" y="5360435"/>
              <a:ext cx="775095" cy="4428"/>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6AA821EB-D9B0-63C4-E0A3-4EE7F1A1D692}"/>
                </a:ext>
              </a:extLst>
            </p:cNvPr>
            <p:cNvCxnSpPr>
              <a:cxnSpLocks/>
              <a:stCxn id="35" idx="3"/>
              <a:endCxn id="39" idx="1"/>
            </p:cNvCxnSpPr>
            <p:nvPr/>
          </p:nvCxnSpPr>
          <p:spPr>
            <a:xfrm flipV="1">
              <a:off x="2795990" y="4835416"/>
              <a:ext cx="775095" cy="529447"/>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sp>
          <p:nvSpPr>
            <p:cNvPr id="48" name="正方形/長方形 47">
              <a:extLst>
                <a:ext uri="{FF2B5EF4-FFF2-40B4-BE49-F238E27FC236}">
                  <a16:creationId xmlns:a16="http://schemas.microsoft.com/office/drawing/2014/main" id="{111E9A34-56A3-3ED5-4EAA-E440C5D8D745}"/>
                </a:ext>
              </a:extLst>
            </p:cNvPr>
            <p:cNvSpPr/>
            <p:nvPr/>
          </p:nvSpPr>
          <p:spPr>
            <a:xfrm>
              <a:off x="1940610" y="4809494"/>
              <a:ext cx="1104475" cy="267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レポート機能</a:t>
              </a:r>
              <a:endParaRPr lang="en-US" altLang="ja-JP" sz="1200" dirty="0">
                <a:solidFill>
                  <a:schemeClr val="accent1"/>
                </a:solidFill>
                <a:latin typeface="Meiryo UI" panose="020B0604030504040204" pitchFamily="50" charset="-128"/>
                <a:ea typeface="Meiryo UI" panose="020B0604030504040204" pitchFamily="50" charset="-128"/>
              </a:endParaRPr>
            </a:p>
          </p:txBody>
        </p:sp>
        <p:grpSp>
          <p:nvGrpSpPr>
            <p:cNvPr id="97" name="グループ化 96">
              <a:extLst>
                <a:ext uri="{FF2B5EF4-FFF2-40B4-BE49-F238E27FC236}">
                  <a16:creationId xmlns:a16="http://schemas.microsoft.com/office/drawing/2014/main" id="{5912D5DD-7FE9-8445-609C-2091D1306991}"/>
                </a:ext>
              </a:extLst>
            </p:cNvPr>
            <p:cNvGrpSpPr/>
            <p:nvPr/>
          </p:nvGrpSpPr>
          <p:grpSpPr>
            <a:xfrm>
              <a:off x="7098181" y="2060081"/>
              <a:ext cx="1037856" cy="1086895"/>
              <a:chOff x="7111981" y="2060081"/>
              <a:chExt cx="1037856" cy="1086895"/>
            </a:xfrm>
          </p:grpSpPr>
          <p:pic>
            <p:nvPicPr>
              <p:cNvPr id="80" name="グラフィックス 79" descr="ユーザー">
                <a:extLst>
                  <a:ext uri="{FF2B5EF4-FFF2-40B4-BE49-F238E27FC236}">
                    <a16:creationId xmlns:a16="http://schemas.microsoft.com/office/drawing/2014/main" id="{9592CE3F-DE8B-7B21-C010-3F15E95B6A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2044" y="2060081"/>
                <a:ext cx="857731" cy="857731"/>
              </a:xfrm>
              <a:prstGeom prst="rect">
                <a:avLst/>
              </a:prstGeom>
            </p:spPr>
          </p:pic>
          <p:sp>
            <p:nvSpPr>
              <p:cNvPr id="81" name="正方形/長方形 80">
                <a:extLst>
                  <a:ext uri="{FF2B5EF4-FFF2-40B4-BE49-F238E27FC236}">
                    <a16:creationId xmlns:a16="http://schemas.microsoft.com/office/drawing/2014/main" id="{3B369B1D-E17A-6884-57D7-374B9EC16027}"/>
                  </a:ext>
                </a:extLst>
              </p:cNvPr>
              <p:cNvSpPr/>
              <p:nvPr/>
            </p:nvSpPr>
            <p:spPr>
              <a:xfrm>
                <a:off x="7111981" y="2717142"/>
                <a:ext cx="1037856" cy="429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1200" dirty="0">
                    <a:solidFill>
                      <a:srgbClr val="4B4B4B"/>
                    </a:solidFill>
                    <a:latin typeface="Meiryo UI" panose="020B0604030504040204" pitchFamily="50" charset="-128"/>
                    <a:ea typeface="Meiryo UI" panose="020B0604030504040204" pitchFamily="50" charset="-128"/>
                  </a:rPr>
                  <a:t>日本人</a:t>
                </a:r>
                <a:br>
                  <a:rPr lang="en-US" altLang="ja-JP" sz="1200" dirty="0">
                    <a:solidFill>
                      <a:srgbClr val="4B4B4B"/>
                    </a:solidFill>
                    <a:latin typeface="Meiryo UI" panose="020B0604030504040204" pitchFamily="50" charset="-128"/>
                    <a:ea typeface="Meiryo UI" panose="020B0604030504040204" pitchFamily="50" charset="-128"/>
                  </a:rPr>
                </a:br>
                <a:r>
                  <a:rPr lang="ja-JP" altLang="en-US" sz="1200" dirty="0">
                    <a:solidFill>
                      <a:srgbClr val="4B4B4B"/>
                    </a:solidFill>
                    <a:latin typeface="Meiryo UI" panose="020B0604030504040204" pitchFamily="50" charset="-128"/>
                    <a:ea typeface="Meiryo UI" panose="020B0604030504040204" pitchFamily="50" charset="-128"/>
                  </a:rPr>
                  <a:t>留学生</a:t>
                </a:r>
                <a:endParaRPr lang="en-US" altLang="ja-JP" sz="1200" dirty="0">
                  <a:solidFill>
                    <a:srgbClr val="4B4B4B"/>
                  </a:solidFill>
                  <a:latin typeface="Meiryo UI" panose="020B0604030504040204" pitchFamily="50" charset="-128"/>
                  <a:ea typeface="Meiryo UI" panose="020B0604030504040204" pitchFamily="50" charset="-128"/>
                </a:endParaRPr>
              </a:p>
            </p:txBody>
          </p:sp>
        </p:grpSp>
        <p:cxnSp>
          <p:nvCxnSpPr>
            <p:cNvPr id="84" name="コネクタ: カギ線 165">
              <a:extLst>
                <a:ext uri="{FF2B5EF4-FFF2-40B4-BE49-F238E27FC236}">
                  <a16:creationId xmlns:a16="http://schemas.microsoft.com/office/drawing/2014/main" id="{457A6DB3-F73F-FA51-FD06-961DA70D55BE}"/>
                </a:ext>
              </a:extLst>
            </p:cNvPr>
            <p:cNvCxnSpPr>
              <a:cxnSpLocks/>
              <a:stCxn id="80" idx="1"/>
              <a:endCxn id="22" idx="3"/>
            </p:cNvCxnSpPr>
            <p:nvPr/>
          </p:nvCxnSpPr>
          <p:spPr>
            <a:xfrm flipH="1" flipV="1">
              <a:off x="6365301" y="2487852"/>
              <a:ext cx="822943" cy="1095"/>
            </a:xfrm>
            <a:prstGeom prst="straightConnector1">
              <a:avLst/>
            </a:prstGeom>
            <a:ln>
              <a:solidFill>
                <a:srgbClr val="7F7F7F"/>
              </a:solidFill>
              <a:tailEnd type="triangle"/>
            </a:ln>
          </p:spPr>
          <p:style>
            <a:lnRef idx="1">
              <a:schemeClr val="dk1"/>
            </a:lnRef>
            <a:fillRef idx="0">
              <a:schemeClr val="dk1"/>
            </a:fillRef>
            <a:effectRef idx="0">
              <a:schemeClr val="dk1"/>
            </a:effectRef>
            <a:fontRef idx="minor">
              <a:schemeClr val="tx1"/>
            </a:fontRef>
          </p:style>
        </p:cxnSp>
        <p:sp>
          <p:nvSpPr>
            <p:cNvPr id="85" name="正方形/長方形 84">
              <a:extLst>
                <a:ext uri="{FF2B5EF4-FFF2-40B4-BE49-F238E27FC236}">
                  <a16:creationId xmlns:a16="http://schemas.microsoft.com/office/drawing/2014/main" id="{85534D48-2125-731D-2A2E-78DC5F3CC4F2}"/>
                </a:ext>
              </a:extLst>
            </p:cNvPr>
            <p:cNvSpPr/>
            <p:nvPr/>
          </p:nvSpPr>
          <p:spPr>
            <a:xfrm>
              <a:off x="6509880" y="2408851"/>
              <a:ext cx="533783" cy="16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rgbClr val="4B4B4B"/>
                  </a:solidFill>
                  <a:latin typeface="Meiryo UI" panose="020B0604030504040204" pitchFamily="50" charset="-128"/>
                  <a:ea typeface="Meiryo UI" panose="020B0604030504040204" pitchFamily="50" charset="-128"/>
                </a:rPr>
                <a:t>依頼</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96" name="グループ化 95">
              <a:extLst>
                <a:ext uri="{FF2B5EF4-FFF2-40B4-BE49-F238E27FC236}">
                  <a16:creationId xmlns:a16="http://schemas.microsoft.com/office/drawing/2014/main" id="{71ECECA7-CD58-5E38-BFB2-5EFC81C0D664}"/>
                </a:ext>
              </a:extLst>
            </p:cNvPr>
            <p:cNvGrpSpPr/>
            <p:nvPr/>
          </p:nvGrpSpPr>
          <p:grpSpPr>
            <a:xfrm>
              <a:off x="5417507" y="2058986"/>
              <a:ext cx="1037856" cy="857731"/>
              <a:chOff x="5426604" y="2058986"/>
              <a:chExt cx="1037856" cy="857731"/>
            </a:xfrm>
          </p:grpSpPr>
          <p:pic>
            <p:nvPicPr>
              <p:cNvPr id="22" name="グラフィックス 21" descr="ユーザー">
                <a:extLst>
                  <a:ext uri="{FF2B5EF4-FFF2-40B4-BE49-F238E27FC236}">
                    <a16:creationId xmlns:a16="http://schemas.microsoft.com/office/drawing/2014/main" id="{F3E9E888-4AB1-0CE8-679F-F2B5E85941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16667" y="2058986"/>
                <a:ext cx="857731" cy="857731"/>
              </a:xfrm>
              <a:prstGeom prst="rect">
                <a:avLst/>
              </a:prstGeom>
            </p:spPr>
          </p:pic>
          <p:sp>
            <p:nvSpPr>
              <p:cNvPr id="23" name="正方形/長方形 22">
                <a:extLst>
                  <a:ext uri="{FF2B5EF4-FFF2-40B4-BE49-F238E27FC236}">
                    <a16:creationId xmlns:a16="http://schemas.microsoft.com/office/drawing/2014/main" id="{60992261-593D-1B8C-07D7-1B5778BC8C03}"/>
                  </a:ext>
                </a:extLst>
              </p:cNvPr>
              <p:cNvSpPr/>
              <p:nvPr/>
            </p:nvSpPr>
            <p:spPr>
              <a:xfrm>
                <a:off x="5426604" y="2716046"/>
                <a:ext cx="1037856" cy="200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1200" dirty="0">
                    <a:solidFill>
                      <a:srgbClr val="4B4B4B"/>
                    </a:solidFill>
                    <a:latin typeface="Meiryo UI" panose="020B0604030504040204" pitchFamily="50" charset="-128"/>
                    <a:ea typeface="Meiryo UI" panose="020B0604030504040204" pitchFamily="50" charset="-128"/>
                  </a:rPr>
                  <a:t>コミュニティ</a:t>
                </a:r>
                <a:br>
                  <a:rPr lang="en-US" altLang="ja-JP" sz="1200" dirty="0">
                    <a:solidFill>
                      <a:srgbClr val="4B4B4B"/>
                    </a:solidFill>
                    <a:latin typeface="Meiryo UI" panose="020B0604030504040204" pitchFamily="50" charset="-128"/>
                    <a:ea typeface="Meiryo UI" panose="020B0604030504040204" pitchFamily="50" charset="-128"/>
                  </a:rPr>
                </a:br>
                <a:r>
                  <a:rPr lang="en-US" altLang="ja-JP" sz="1200" dirty="0">
                    <a:solidFill>
                      <a:srgbClr val="4B4B4B"/>
                    </a:solidFill>
                    <a:latin typeface="Meiryo UI" panose="020B0604030504040204" pitchFamily="50" charset="-128"/>
                    <a:ea typeface="Meiryo UI" panose="020B0604030504040204" pitchFamily="50" charset="-128"/>
                  </a:rPr>
                  <a:t>※</a:t>
                </a:r>
                <a:r>
                  <a:rPr lang="ja-JP" altLang="en-US" sz="1200" dirty="0">
                    <a:solidFill>
                      <a:srgbClr val="4B4B4B"/>
                    </a:solidFill>
                    <a:latin typeface="Meiryo UI" panose="020B0604030504040204" pitchFamily="50" charset="-128"/>
                    <a:ea typeface="Meiryo UI" panose="020B0604030504040204" pitchFamily="50" charset="-128"/>
                  </a:rPr>
                  <a:t>現地の方</a:t>
                </a:r>
                <a:endParaRPr lang="en-US" altLang="ja-JP" sz="1200" dirty="0">
                  <a:solidFill>
                    <a:srgbClr val="4B4B4B"/>
                  </a:solidFill>
                  <a:latin typeface="Meiryo UI" panose="020B0604030504040204" pitchFamily="50" charset="-128"/>
                  <a:ea typeface="Meiryo UI" panose="020B0604030504040204" pitchFamily="50" charset="-128"/>
                </a:endParaRPr>
              </a:p>
            </p:txBody>
          </p:sp>
        </p:grpSp>
        <p:grpSp>
          <p:nvGrpSpPr>
            <p:cNvPr id="90" name="グループ化 89">
              <a:extLst>
                <a:ext uri="{FF2B5EF4-FFF2-40B4-BE49-F238E27FC236}">
                  <a16:creationId xmlns:a16="http://schemas.microsoft.com/office/drawing/2014/main" id="{575B1D79-E4E7-3CC9-55DE-5930017E1334}"/>
                </a:ext>
              </a:extLst>
            </p:cNvPr>
            <p:cNvGrpSpPr/>
            <p:nvPr/>
          </p:nvGrpSpPr>
          <p:grpSpPr>
            <a:xfrm>
              <a:off x="7098181" y="4218209"/>
              <a:ext cx="1037856" cy="900690"/>
              <a:chOff x="5436986" y="4218209"/>
              <a:chExt cx="1037856" cy="900690"/>
            </a:xfrm>
          </p:grpSpPr>
          <p:pic>
            <p:nvPicPr>
              <p:cNvPr id="32" name="図 31">
                <a:extLst>
                  <a:ext uri="{FF2B5EF4-FFF2-40B4-BE49-F238E27FC236}">
                    <a16:creationId xmlns:a16="http://schemas.microsoft.com/office/drawing/2014/main" id="{38D393CE-1897-B261-361F-6053C345AF63}"/>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635532" y="4218209"/>
                <a:ext cx="640765" cy="640765"/>
              </a:xfrm>
              <a:prstGeom prst="rect">
                <a:avLst/>
              </a:prstGeom>
            </p:spPr>
          </p:pic>
          <p:sp>
            <p:nvSpPr>
              <p:cNvPr id="89" name="正方形/長方形 88">
                <a:extLst>
                  <a:ext uri="{FF2B5EF4-FFF2-40B4-BE49-F238E27FC236}">
                    <a16:creationId xmlns:a16="http://schemas.microsoft.com/office/drawing/2014/main" id="{43A9E9D3-36F3-8DA9-A389-4DFF37E5A44E}"/>
                  </a:ext>
                </a:extLst>
              </p:cNvPr>
              <p:cNvSpPr/>
              <p:nvPr/>
            </p:nvSpPr>
            <p:spPr>
              <a:xfrm>
                <a:off x="5436986" y="4829703"/>
                <a:ext cx="1037856" cy="289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1200" dirty="0">
                    <a:solidFill>
                      <a:srgbClr val="4B4B4B"/>
                    </a:solidFill>
                    <a:latin typeface="Meiryo UI" panose="020B0604030504040204" pitchFamily="50" charset="-128"/>
                    <a:ea typeface="Meiryo UI" panose="020B0604030504040204" pitchFamily="50" charset="-128"/>
                  </a:rPr>
                  <a:t>中小企業</a:t>
                </a:r>
                <a:endParaRPr lang="en-US" altLang="ja-JP" sz="1200" dirty="0">
                  <a:solidFill>
                    <a:srgbClr val="4B4B4B"/>
                  </a:solidFill>
                  <a:latin typeface="Meiryo UI" panose="020B0604030504040204" pitchFamily="50" charset="-128"/>
                  <a:ea typeface="Meiryo UI" panose="020B0604030504040204" pitchFamily="50" charset="-128"/>
                </a:endParaRPr>
              </a:p>
            </p:txBody>
          </p:sp>
        </p:grpSp>
        <p:cxnSp>
          <p:nvCxnSpPr>
            <p:cNvPr id="91" name="コネクタ: カギ線 165">
              <a:extLst>
                <a:ext uri="{FF2B5EF4-FFF2-40B4-BE49-F238E27FC236}">
                  <a16:creationId xmlns:a16="http://schemas.microsoft.com/office/drawing/2014/main" id="{406B033B-99E6-9C43-D61E-B31ACE3EC92A}"/>
                </a:ext>
              </a:extLst>
            </p:cNvPr>
            <p:cNvCxnSpPr>
              <a:cxnSpLocks/>
              <a:stCxn id="98" idx="2"/>
              <a:endCxn id="3" idx="2"/>
            </p:cNvCxnSpPr>
            <p:nvPr/>
          </p:nvCxnSpPr>
          <p:spPr>
            <a:xfrm rot="10800000">
              <a:off x="2479190" y="4146440"/>
              <a:ext cx="4872694" cy="268551"/>
            </a:xfrm>
            <a:prstGeom prst="bentConnector2">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sp>
          <p:nvSpPr>
            <p:cNvPr id="92" name="正方形/長方形 91">
              <a:extLst>
                <a:ext uri="{FF2B5EF4-FFF2-40B4-BE49-F238E27FC236}">
                  <a16:creationId xmlns:a16="http://schemas.microsoft.com/office/drawing/2014/main" id="{A2A0146D-7B85-C5FE-3F6F-8DB7694F32C1}"/>
                </a:ext>
              </a:extLst>
            </p:cNvPr>
            <p:cNvSpPr/>
            <p:nvPr/>
          </p:nvSpPr>
          <p:spPr>
            <a:xfrm>
              <a:off x="1385351" y="3716372"/>
              <a:ext cx="534497" cy="22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参照</a:t>
              </a:r>
              <a:endParaRPr lang="en-US" altLang="ja-JP" sz="1200" dirty="0">
                <a:solidFill>
                  <a:schemeClr val="accent1"/>
                </a:solidFill>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C2C8E9CF-AD95-A2E0-F1AB-ED5B8A48F1FA}"/>
                </a:ext>
              </a:extLst>
            </p:cNvPr>
            <p:cNvSpPr/>
            <p:nvPr/>
          </p:nvSpPr>
          <p:spPr>
            <a:xfrm>
              <a:off x="1385351" y="2360964"/>
              <a:ext cx="534497" cy="22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更新</a:t>
              </a:r>
              <a:endParaRPr lang="en-US" altLang="ja-JP" sz="1200" dirty="0">
                <a:solidFill>
                  <a:schemeClr val="accent1"/>
                </a:solidFill>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DC5E1496-F180-6B5C-8F65-2133A215B43D}"/>
                </a:ext>
              </a:extLst>
            </p:cNvPr>
            <p:cNvSpPr/>
            <p:nvPr/>
          </p:nvSpPr>
          <p:spPr>
            <a:xfrm>
              <a:off x="5472718" y="4337725"/>
              <a:ext cx="945629" cy="16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留学生検索</a:t>
              </a:r>
              <a:endParaRPr lang="en-US" altLang="ja-JP" sz="1200" dirty="0">
                <a:solidFill>
                  <a:schemeClr val="accent1"/>
                </a:solidFill>
                <a:latin typeface="Meiryo UI" panose="020B0604030504040204" pitchFamily="50" charset="-128"/>
                <a:ea typeface="Meiryo UI" panose="020B0604030504040204" pitchFamily="50" charset="-128"/>
              </a:endParaRPr>
            </a:p>
          </p:txBody>
        </p:sp>
        <p:sp>
          <p:nvSpPr>
            <p:cNvPr id="98" name="楕円 97">
              <a:extLst>
                <a:ext uri="{FF2B5EF4-FFF2-40B4-BE49-F238E27FC236}">
                  <a16:creationId xmlns:a16="http://schemas.microsoft.com/office/drawing/2014/main" id="{0417DECE-9A7B-0E3C-D39E-BA27FAF5D0D2}"/>
                </a:ext>
              </a:extLst>
            </p:cNvPr>
            <p:cNvSpPr/>
            <p:nvPr/>
          </p:nvSpPr>
          <p:spPr>
            <a:xfrm>
              <a:off x="7351884" y="4355838"/>
              <a:ext cx="118304" cy="11830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525B2922-5E7B-B4DA-777F-9CEF28925160}"/>
                </a:ext>
              </a:extLst>
            </p:cNvPr>
            <p:cNvSpPr/>
            <p:nvPr/>
          </p:nvSpPr>
          <p:spPr>
            <a:xfrm>
              <a:off x="7351884" y="4651123"/>
              <a:ext cx="118304" cy="11830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コネクタ: カギ線 165">
              <a:extLst>
                <a:ext uri="{FF2B5EF4-FFF2-40B4-BE49-F238E27FC236}">
                  <a16:creationId xmlns:a16="http://schemas.microsoft.com/office/drawing/2014/main" id="{9D71E2BF-B283-2BA4-38B3-1102B0FE588E}"/>
                </a:ext>
              </a:extLst>
            </p:cNvPr>
            <p:cNvCxnSpPr>
              <a:cxnSpLocks/>
              <a:stCxn id="100" idx="2"/>
              <a:endCxn id="40" idx="3"/>
            </p:cNvCxnSpPr>
            <p:nvPr/>
          </p:nvCxnSpPr>
          <p:spPr>
            <a:xfrm rot="10800000" flipV="1">
              <a:off x="4076004" y="4710275"/>
              <a:ext cx="3275881" cy="650160"/>
            </a:xfrm>
            <a:prstGeom prst="bentConnector3">
              <a:avLst>
                <a:gd name="adj1" fmla="val 60467"/>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sp>
          <p:nvSpPr>
            <p:cNvPr id="106" name="正方形/長方形 105">
              <a:extLst>
                <a:ext uri="{FF2B5EF4-FFF2-40B4-BE49-F238E27FC236}">
                  <a16:creationId xmlns:a16="http://schemas.microsoft.com/office/drawing/2014/main" id="{51FC2D97-C906-0DDC-08D9-7941808C2B74}"/>
                </a:ext>
              </a:extLst>
            </p:cNvPr>
            <p:cNvSpPr/>
            <p:nvPr/>
          </p:nvSpPr>
          <p:spPr>
            <a:xfrm>
              <a:off x="5425436" y="4628247"/>
              <a:ext cx="1040192" cy="16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レポート参照</a:t>
              </a:r>
              <a:endParaRPr lang="en-US" altLang="ja-JP" sz="1200" dirty="0">
                <a:solidFill>
                  <a:schemeClr val="accent1"/>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210098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EB24E-DFEA-477D-A77A-70EBBBF37C6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38B55C-C42A-8BCE-FFEA-532323E972C1}"/>
              </a:ext>
            </a:extLst>
          </p:cNvPr>
          <p:cNvSpPr>
            <a:spLocks noGrp="1"/>
          </p:cNvSpPr>
          <p:nvPr>
            <p:ph type="title"/>
          </p:nvPr>
        </p:nvSpPr>
        <p:spPr/>
        <p:txBody>
          <a:bodyPr anchor="ctr"/>
          <a:lstStyle/>
          <a:p>
            <a:r>
              <a:rPr lang="ja-JP" altLang="en-US" dirty="0">
                <a:latin typeface="Meiryo UI" panose="020B0604030504040204" pitchFamily="50" charset="-128"/>
                <a:ea typeface="Meiryo UI" panose="020B0604030504040204" pitchFamily="50" charset="-128"/>
              </a:rPr>
              <a:t>エグゼクティブサマリ</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D05FC97E-81EC-F6DE-BB15-75CD6DD75AEF}"/>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pic>
        <p:nvPicPr>
          <p:cNvPr id="7" name="図 6">
            <a:extLst>
              <a:ext uri="{FF2B5EF4-FFF2-40B4-BE49-F238E27FC236}">
                <a16:creationId xmlns:a16="http://schemas.microsoft.com/office/drawing/2014/main" id="{8DD7E306-2832-DDF7-04FB-5031016B19A2}"/>
              </a:ext>
            </a:extLst>
          </p:cNvPr>
          <p:cNvPicPr>
            <a:picLocks noChangeAspect="1"/>
          </p:cNvPicPr>
          <p:nvPr/>
        </p:nvPicPr>
        <p:blipFill>
          <a:blip r:embed="rId2"/>
          <a:stretch>
            <a:fillRect/>
          </a:stretch>
        </p:blipFill>
        <p:spPr>
          <a:xfrm>
            <a:off x="3831215" y="1708961"/>
            <a:ext cx="7140376" cy="3816408"/>
          </a:xfrm>
          <a:prstGeom prst="rect">
            <a:avLst/>
          </a:prstGeom>
        </p:spPr>
      </p:pic>
      <p:sp>
        <p:nvSpPr>
          <p:cNvPr id="14" name="正方形/長方形 13">
            <a:extLst>
              <a:ext uri="{FF2B5EF4-FFF2-40B4-BE49-F238E27FC236}">
                <a16:creationId xmlns:a16="http://schemas.microsoft.com/office/drawing/2014/main" id="{30AB9CFD-E769-0973-FD8C-56E37A6AA36A}"/>
              </a:ext>
            </a:extLst>
          </p:cNvPr>
          <p:cNvSpPr/>
          <p:nvPr/>
        </p:nvSpPr>
        <p:spPr>
          <a:xfrm>
            <a:off x="188637" y="2969280"/>
            <a:ext cx="3285366" cy="17536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エグゼクティブサマリ</a:t>
            </a:r>
            <a:endParaRPr kumimoji="1" lang="en-US" altLang="ja-JP" dirty="0"/>
          </a:p>
          <a:p>
            <a:pPr algn="ctr"/>
            <a:r>
              <a:rPr lang="ja-JP" altLang="en-US" dirty="0"/>
              <a:t>右みたいなやつ</a:t>
            </a:r>
            <a:endParaRPr kumimoji="1" lang="ja-JP" altLang="en-US" dirty="0"/>
          </a:p>
        </p:txBody>
      </p:sp>
    </p:spTree>
    <p:extLst>
      <p:ext uri="{BB962C8B-B14F-4D97-AF65-F5344CB8AC3E}">
        <p14:creationId xmlns:p14="http://schemas.microsoft.com/office/powerpoint/2010/main" val="4189592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8EF97-554B-0C87-1B6E-A9D898198FD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069A07-D9ED-DB55-6F2A-3C3504BBBBCF}"/>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詳細の画面イメージ</a:t>
            </a:r>
          </a:p>
        </p:txBody>
      </p:sp>
      <p:sp>
        <p:nvSpPr>
          <p:cNvPr id="4" name="フッター プレースホルダー 3">
            <a:extLst>
              <a:ext uri="{FF2B5EF4-FFF2-40B4-BE49-F238E27FC236}">
                <a16:creationId xmlns:a16="http://schemas.microsoft.com/office/drawing/2014/main" id="{39F3FAB2-B763-2405-D9FE-3864ED9C11A8}"/>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76AC2CB6-FD1C-7ABF-CBA5-010CF35F84CF}"/>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プロトの画面イメージは以下の通り。</a:t>
            </a:r>
            <a:endParaRPr lang="en-US" altLang="ja-JP" sz="1200" dirty="0">
              <a:solidFill>
                <a:schemeClr val="tx1">
                  <a:lumMod val="65000"/>
                  <a:lumOff val="35000"/>
                </a:schemeClr>
              </a:solidFill>
              <a:latin typeface="Meiryo UI"/>
              <a:ea typeface="Meiryo UI"/>
              <a:cs typeface="Hiragino Kaku Gothic Pro W3" charset="-128"/>
            </a:endParaRPr>
          </a:p>
        </p:txBody>
      </p:sp>
      <p:grpSp>
        <p:nvGrpSpPr>
          <p:cNvPr id="14" name="グループ化 13">
            <a:extLst>
              <a:ext uri="{FF2B5EF4-FFF2-40B4-BE49-F238E27FC236}">
                <a16:creationId xmlns:a16="http://schemas.microsoft.com/office/drawing/2014/main" id="{7FBF2385-87B1-6E29-A7BE-D695A5445160}"/>
              </a:ext>
            </a:extLst>
          </p:cNvPr>
          <p:cNvGrpSpPr/>
          <p:nvPr/>
        </p:nvGrpSpPr>
        <p:grpSpPr>
          <a:xfrm>
            <a:off x="724441" y="1501827"/>
            <a:ext cx="10743119" cy="310755"/>
            <a:chOff x="915485" y="2063802"/>
            <a:chExt cx="10743119" cy="310755"/>
          </a:xfrm>
        </p:grpSpPr>
        <p:grpSp>
          <p:nvGrpSpPr>
            <p:cNvPr id="7" name="グループ化 6">
              <a:extLst>
                <a:ext uri="{FF2B5EF4-FFF2-40B4-BE49-F238E27FC236}">
                  <a16:creationId xmlns:a16="http://schemas.microsoft.com/office/drawing/2014/main" id="{37A384D9-6B52-48F0-564B-05DD85885836}"/>
                </a:ext>
              </a:extLst>
            </p:cNvPr>
            <p:cNvGrpSpPr/>
            <p:nvPr/>
          </p:nvGrpSpPr>
          <p:grpSpPr>
            <a:xfrm>
              <a:off x="915485" y="2066780"/>
              <a:ext cx="3313615" cy="307777"/>
              <a:chOff x="1153610" y="1746511"/>
              <a:chExt cx="2194475" cy="307777"/>
            </a:xfrm>
          </p:grpSpPr>
          <p:cxnSp>
            <p:nvCxnSpPr>
              <p:cNvPr id="3" name="直線コネクタ 6">
                <a:extLst>
                  <a:ext uri="{FF2B5EF4-FFF2-40B4-BE49-F238E27FC236}">
                    <a16:creationId xmlns:a16="http://schemas.microsoft.com/office/drawing/2014/main" id="{A4E46216-9624-5B45-EFD5-EBBEF327A118}"/>
                  </a:ext>
                </a:extLst>
              </p:cNvPr>
              <p:cNvCxnSpPr/>
              <p:nvPr/>
            </p:nvCxnSpPr>
            <p:spPr>
              <a:xfrm>
                <a:off x="1153610" y="2022267"/>
                <a:ext cx="2194475" cy="0"/>
              </a:xfrm>
              <a:prstGeom prst="line">
                <a:avLst/>
              </a:prstGeom>
              <a:noFill/>
              <a:ln w="9525" cap="flat" cmpd="sng" algn="ctr">
                <a:solidFill>
                  <a:srgbClr val="000000"/>
                </a:solidFill>
                <a:prstDash val="solid"/>
              </a:ln>
              <a:effectLst/>
            </p:spPr>
          </p:cxnSp>
          <p:sp>
            <p:nvSpPr>
              <p:cNvPr id="5" name="テキスト ボックス 8">
                <a:extLst>
                  <a:ext uri="{FF2B5EF4-FFF2-40B4-BE49-F238E27FC236}">
                    <a16:creationId xmlns:a16="http://schemas.microsoft.com/office/drawing/2014/main" id="{C237008C-8A30-2CDE-262E-0113F21DB29C}"/>
                  </a:ext>
                </a:extLst>
              </p:cNvPr>
              <p:cNvSpPr txBox="1"/>
              <p:nvPr/>
            </p:nvSpPr>
            <p:spPr bwMode="auto">
              <a:xfrm>
                <a:off x="1153610" y="1746511"/>
                <a:ext cx="2194475"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留学生検索画面</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nvGrpSpPr>
            <p:cNvPr id="8" name="グループ化 7">
              <a:extLst>
                <a:ext uri="{FF2B5EF4-FFF2-40B4-BE49-F238E27FC236}">
                  <a16:creationId xmlns:a16="http://schemas.microsoft.com/office/drawing/2014/main" id="{57A64D47-275E-BC71-8794-F6BAC1657070}"/>
                </a:ext>
              </a:extLst>
            </p:cNvPr>
            <p:cNvGrpSpPr/>
            <p:nvPr/>
          </p:nvGrpSpPr>
          <p:grpSpPr>
            <a:xfrm>
              <a:off x="4630237" y="2065291"/>
              <a:ext cx="3313615" cy="307777"/>
              <a:chOff x="1153610" y="1746511"/>
              <a:chExt cx="2194475" cy="307777"/>
            </a:xfrm>
          </p:grpSpPr>
          <p:cxnSp>
            <p:nvCxnSpPr>
              <p:cNvPr id="9" name="直線コネクタ 6">
                <a:extLst>
                  <a:ext uri="{FF2B5EF4-FFF2-40B4-BE49-F238E27FC236}">
                    <a16:creationId xmlns:a16="http://schemas.microsoft.com/office/drawing/2014/main" id="{621DBF11-51DF-5CEF-5A5F-C3B0F0C1A129}"/>
                  </a:ext>
                </a:extLst>
              </p:cNvPr>
              <p:cNvCxnSpPr/>
              <p:nvPr/>
            </p:nvCxnSpPr>
            <p:spPr>
              <a:xfrm>
                <a:off x="1153610" y="2022267"/>
                <a:ext cx="2194475" cy="0"/>
              </a:xfrm>
              <a:prstGeom prst="line">
                <a:avLst/>
              </a:prstGeom>
              <a:noFill/>
              <a:ln w="9525" cap="flat" cmpd="sng" algn="ctr">
                <a:solidFill>
                  <a:srgbClr val="000000"/>
                </a:solidFill>
                <a:prstDash val="solid"/>
              </a:ln>
              <a:effectLst/>
            </p:spPr>
          </p:cxnSp>
          <p:sp>
            <p:nvSpPr>
              <p:cNvPr id="10" name="テキスト ボックス 8">
                <a:extLst>
                  <a:ext uri="{FF2B5EF4-FFF2-40B4-BE49-F238E27FC236}">
                    <a16:creationId xmlns:a16="http://schemas.microsoft.com/office/drawing/2014/main" id="{A2E908D3-CAA3-E5A6-050E-448C790D4FD7}"/>
                  </a:ext>
                </a:extLst>
              </p:cNvPr>
              <p:cNvSpPr txBox="1"/>
              <p:nvPr/>
            </p:nvSpPr>
            <p:spPr bwMode="auto">
              <a:xfrm>
                <a:off x="1153610" y="1746511"/>
                <a:ext cx="2194475"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アンケート回答画面</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nvGrpSpPr>
            <p:cNvPr id="11" name="グループ化 10">
              <a:extLst>
                <a:ext uri="{FF2B5EF4-FFF2-40B4-BE49-F238E27FC236}">
                  <a16:creationId xmlns:a16="http://schemas.microsoft.com/office/drawing/2014/main" id="{EBB4E06D-5B8F-58D0-7927-FC5BB0029637}"/>
                </a:ext>
              </a:extLst>
            </p:cNvPr>
            <p:cNvGrpSpPr/>
            <p:nvPr/>
          </p:nvGrpSpPr>
          <p:grpSpPr>
            <a:xfrm>
              <a:off x="8344989" y="2063802"/>
              <a:ext cx="3313615" cy="307777"/>
              <a:chOff x="1153610" y="1746511"/>
              <a:chExt cx="2194475" cy="307777"/>
            </a:xfrm>
          </p:grpSpPr>
          <p:cxnSp>
            <p:nvCxnSpPr>
              <p:cNvPr id="12" name="直線コネクタ 6">
                <a:extLst>
                  <a:ext uri="{FF2B5EF4-FFF2-40B4-BE49-F238E27FC236}">
                    <a16:creationId xmlns:a16="http://schemas.microsoft.com/office/drawing/2014/main" id="{66DCE37B-02A3-1EB2-B7A4-F7AA97F17AC6}"/>
                  </a:ext>
                </a:extLst>
              </p:cNvPr>
              <p:cNvCxnSpPr/>
              <p:nvPr/>
            </p:nvCxnSpPr>
            <p:spPr>
              <a:xfrm>
                <a:off x="1153610" y="2022267"/>
                <a:ext cx="2194475" cy="0"/>
              </a:xfrm>
              <a:prstGeom prst="line">
                <a:avLst/>
              </a:prstGeom>
              <a:noFill/>
              <a:ln w="9525" cap="flat" cmpd="sng" algn="ctr">
                <a:solidFill>
                  <a:srgbClr val="000000"/>
                </a:solidFill>
                <a:prstDash val="solid"/>
              </a:ln>
              <a:effectLst/>
            </p:spPr>
          </p:cxnSp>
          <p:sp>
            <p:nvSpPr>
              <p:cNvPr id="13" name="テキスト ボックス 8">
                <a:extLst>
                  <a:ext uri="{FF2B5EF4-FFF2-40B4-BE49-F238E27FC236}">
                    <a16:creationId xmlns:a16="http://schemas.microsoft.com/office/drawing/2014/main" id="{BC5D7BA9-1A6B-FB46-AA92-231855CC233D}"/>
                  </a:ext>
                </a:extLst>
              </p:cNvPr>
              <p:cNvSpPr txBox="1"/>
              <p:nvPr/>
            </p:nvSpPr>
            <p:spPr bwMode="auto">
              <a:xfrm>
                <a:off x="1153610" y="1746511"/>
                <a:ext cx="2194475"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レポート</a:t>
                </a: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機能</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pic>
        <p:nvPicPr>
          <p:cNvPr id="16" name="図 15">
            <a:extLst>
              <a:ext uri="{FF2B5EF4-FFF2-40B4-BE49-F238E27FC236}">
                <a16:creationId xmlns:a16="http://schemas.microsoft.com/office/drawing/2014/main" id="{5A95E0FF-9A8A-FCAE-116D-F402331B7F47}"/>
              </a:ext>
            </a:extLst>
          </p:cNvPr>
          <p:cNvPicPr>
            <a:picLocks noChangeAspect="1"/>
          </p:cNvPicPr>
          <p:nvPr/>
        </p:nvPicPr>
        <p:blipFill>
          <a:blip r:embed="rId2"/>
          <a:stretch>
            <a:fillRect/>
          </a:stretch>
        </p:blipFill>
        <p:spPr>
          <a:xfrm>
            <a:off x="709191" y="1893681"/>
            <a:ext cx="3329409" cy="2773467"/>
          </a:xfrm>
          <a:prstGeom prst="rect">
            <a:avLst/>
          </a:prstGeom>
        </p:spPr>
      </p:pic>
      <p:pic>
        <p:nvPicPr>
          <p:cNvPr id="18" name="図 17">
            <a:extLst>
              <a:ext uri="{FF2B5EF4-FFF2-40B4-BE49-F238E27FC236}">
                <a16:creationId xmlns:a16="http://schemas.microsoft.com/office/drawing/2014/main" id="{B53BB357-3938-0317-9288-C46436AFDF08}"/>
              </a:ext>
            </a:extLst>
          </p:cNvPr>
          <p:cNvPicPr>
            <a:picLocks noChangeAspect="1"/>
          </p:cNvPicPr>
          <p:nvPr/>
        </p:nvPicPr>
        <p:blipFill>
          <a:blip r:embed="rId3"/>
          <a:stretch>
            <a:fillRect/>
          </a:stretch>
        </p:blipFill>
        <p:spPr>
          <a:xfrm>
            <a:off x="1054919" y="4375027"/>
            <a:ext cx="2650905" cy="2025109"/>
          </a:xfrm>
          <a:prstGeom prst="rect">
            <a:avLst/>
          </a:prstGeom>
        </p:spPr>
      </p:pic>
      <p:sp>
        <p:nvSpPr>
          <p:cNvPr id="19" name="四角形: 角を丸くする 18">
            <a:extLst>
              <a:ext uri="{FF2B5EF4-FFF2-40B4-BE49-F238E27FC236}">
                <a16:creationId xmlns:a16="http://schemas.microsoft.com/office/drawing/2014/main" id="{5BC0818D-9041-A7C6-E9FE-3B6F0A09FCD9}"/>
              </a:ext>
            </a:extLst>
          </p:cNvPr>
          <p:cNvSpPr/>
          <p:nvPr/>
        </p:nvSpPr>
        <p:spPr>
          <a:xfrm>
            <a:off x="1828528" y="2819276"/>
            <a:ext cx="1106696" cy="986925"/>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21" name="四角形: 角を丸くする 20">
            <a:extLst>
              <a:ext uri="{FF2B5EF4-FFF2-40B4-BE49-F238E27FC236}">
                <a16:creationId xmlns:a16="http://schemas.microsoft.com/office/drawing/2014/main" id="{10AA82E5-438F-FB55-D915-BE11D1F418A2}"/>
              </a:ext>
            </a:extLst>
          </p:cNvPr>
          <p:cNvSpPr/>
          <p:nvPr/>
        </p:nvSpPr>
        <p:spPr>
          <a:xfrm>
            <a:off x="1082351" y="4375027"/>
            <a:ext cx="2623473" cy="2060605"/>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cxnSp>
        <p:nvCxnSpPr>
          <p:cNvPr id="22" name="コネクタ: カギ線 165">
            <a:extLst>
              <a:ext uri="{FF2B5EF4-FFF2-40B4-BE49-F238E27FC236}">
                <a16:creationId xmlns:a16="http://schemas.microsoft.com/office/drawing/2014/main" id="{4CEEAC7A-4022-7864-1313-C6A3BAF10095}"/>
              </a:ext>
            </a:extLst>
          </p:cNvPr>
          <p:cNvCxnSpPr>
            <a:cxnSpLocks/>
            <a:stCxn id="19" idx="2"/>
            <a:endCxn id="18" idx="0"/>
          </p:cNvCxnSpPr>
          <p:nvPr/>
        </p:nvCxnSpPr>
        <p:spPr>
          <a:xfrm flipH="1">
            <a:off x="2380372" y="3806201"/>
            <a:ext cx="1504" cy="568826"/>
          </a:xfrm>
          <a:prstGeom prst="straightConnector1">
            <a:avLst/>
          </a:prstGeom>
          <a:ln w="1905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20" name="正方形/長方形 19">
            <a:extLst>
              <a:ext uri="{FF2B5EF4-FFF2-40B4-BE49-F238E27FC236}">
                <a16:creationId xmlns:a16="http://schemas.microsoft.com/office/drawing/2014/main" id="{3B886A8C-A6A6-17FD-49D6-89FEE4E0B243}"/>
              </a:ext>
            </a:extLst>
          </p:cNvPr>
          <p:cNvSpPr/>
          <p:nvPr/>
        </p:nvSpPr>
        <p:spPr>
          <a:xfrm>
            <a:off x="1987317" y="3978223"/>
            <a:ext cx="809219" cy="224782"/>
          </a:xfrm>
          <a:prstGeom prst="rect">
            <a:avLst/>
          </a:prstGeom>
          <a:solidFill>
            <a:schemeClr val="bg1"/>
          </a:solidFill>
          <a:ln w="9525" cap="flat" cmpd="sng" algn="ctr">
            <a:noFill/>
            <a:prstDash val="solid"/>
          </a:ln>
          <a:effectLst/>
        </p:spPr>
        <p:txBody>
          <a:bodyPr vert="horz" lIns="36000" rIns="36000" rtlCol="0" anchor="ctr"/>
          <a:lstStyle/>
          <a:p>
            <a:pPr lvl="0" algn="ctr"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詳細画面</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pic>
        <p:nvPicPr>
          <p:cNvPr id="29" name="図 28">
            <a:extLst>
              <a:ext uri="{FF2B5EF4-FFF2-40B4-BE49-F238E27FC236}">
                <a16:creationId xmlns:a16="http://schemas.microsoft.com/office/drawing/2014/main" id="{7457B024-521F-7A9A-7630-B541AE28C811}"/>
              </a:ext>
            </a:extLst>
          </p:cNvPr>
          <p:cNvPicPr>
            <a:picLocks noChangeAspect="1"/>
          </p:cNvPicPr>
          <p:nvPr/>
        </p:nvPicPr>
        <p:blipFill>
          <a:blip r:embed="rId4"/>
          <a:stretch>
            <a:fillRect/>
          </a:stretch>
        </p:blipFill>
        <p:spPr>
          <a:xfrm>
            <a:off x="4439194" y="1893681"/>
            <a:ext cx="3350314" cy="2267836"/>
          </a:xfrm>
          <a:prstGeom prst="rect">
            <a:avLst/>
          </a:prstGeom>
        </p:spPr>
      </p:pic>
      <p:pic>
        <p:nvPicPr>
          <p:cNvPr id="31" name="図 30">
            <a:extLst>
              <a:ext uri="{FF2B5EF4-FFF2-40B4-BE49-F238E27FC236}">
                <a16:creationId xmlns:a16="http://schemas.microsoft.com/office/drawing/2014/main" id="{5FE516C7-DDC4-1F8E-20F7-E3C281DF6DF2}"/>
              </a:ext>
            </a:extLst>
          </p:cNvPr>
          <p:cNvPicPr>
            <a:picLocks noChangeAspect="1"/>
          </p:cNvPicPr>
          <p:nvPr/>
        </p:nvPicPr>
        <p:blipFill>
          <a:blip r:embed="rId5"/>
          <a:stretch>
            <a:fillRect/>
          </a:stretch>
        </p:blipFill>
        <p:spPr>
          <a:xfrm>
            <a:off x="4439194" y="4327083"/>
            <a:ext cx="3350314" cy="1648965"/>
          </a:xfrm>
          <a:prstGeom prst="rect">
            <a:avLst/>
          </a:prstGeom>
        </p:spPr>
      </p:pic>
      <p:sp>
        <p:nvSpPr>
          <p:cNvPr id="32" name="四角形: 角を丸くする 31">
            <a:extLst>
              <a:ext uri="{FF2B5EF4-FFF2-40B4-BE49-F238E27FC236}">
                <a16:creationId xmlns:a16="http://schemas.microsoft.com/office/drawing/2014/main" id="{EA15AF20-7C1F-AAAF-E0FE-CB9EA5C6647B}"/>
              </a:ext>
            </a:extLst>
          </p:cNvPr>
          <p:cNvSpPr/>
          <p:nvPr/>
        </p:nvSpPr>
        <p:spPr>
          <a:xfrm rot="18900000">
            <a:off x="8294711" y="2918012"/>
            <a:ext cx="3409808" cy="940342"/>
          </a:xfrm>
          <a:prstGeom prst="round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2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会社</a:t>
            </a:r>
            <a:r>
              <a:rPr kumimoji="0" lang="en-US" altLang="ja-JP" sz="2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PC</a:t>
            </a:r>
            <a:r>
              <a:rPr kumimoji="0" lang="ja-JP" altLang="en-US" sz="2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でサンプル貼る</a:t>
            </a:r>
            <a:endParaRPr kumimoji="0" lang="en-US" altLang="ja-JP" sz="2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Tree>
    <p:extLst>
      <p:ext uri="{BB962C8B-B14F-4D97-AF65-F5344CB8AC3E}">
        <p14:creationId xmlns:p14="http://schemas.microsoft.com/office/powerpoint/2010/main" val="163763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47BF5-A04E-9BE8-00A7-39F5F395FF4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B8CE7C-C2F3-16DA-0E81-0B7C84A0EF37}"/>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実機によるデモ</a:t>
            </a:r>
          </a:p>
        </p:txBody>
      </p:sp>
      <p:sp>
        <p:nvSpPr>
          <p:cNvPr id="4" name="フッター プレースホルダー 3">
            <a:extLst>
              <a:ext uri="{FF2B5EF4-FFF2-40B4-BE49-F238E27FC236}">
                <a16:creationId xmlns:a16="http://schemas.microsoft.com/office/drawing/2014/main" id="{E6138409-B06A-6DFE-8FF5-4686364599E4}"/>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3CD8D19F-5472-B861-69CE-12850C632BA2}"/>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実際にデモを行う。</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3" name="正方形/長方形 2">
            <a:extLst>
              <a:ext uri="{FF2B5EF4-FFF2-40B4-BE49-F238E27FC236}">
                <a16:creationId xmlns:a16="http://schemas.microsoft.com/office/drawing/2014/main" id="{13E02D7E-B800-4592-2103-F239C342A576}"/>
              </a:ext>
            </a:extLst>
          </p:cNvPr>
          <p:cNvSpPr/>
          <p:nvPr/>
        </p:nvSpPr>
        <p:spPr>
          <a:xfrm>
            <a:off x="2345212" y="2291186"/>
            <a:ext cx="7501577" cy="2275628"/>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3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ー実機によるデモー</a:t>
            </a:r>
            <a:endParaRPr kumimoji="0" lang="en-US" altLang="ja-JP" sz="3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Tree>
    <p:extLst>
      <p:ext uri="{BB962C8B-B14F-4D97-AF65-F5344CB8AC3E}">
        <p14:creationId xmlns:p14="http://schemas.microsoft.com/office/powerpoint/2010/main" val="1427157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84A73-2AB0-6F4F-E82D-96FFDAE5F1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FC15BE7-5BC8-FD4A-4550-63D6230203C6}"/>
              </a:ext>
            </a:extLst>
          </p:cNvPr>
          <p:cNvSpPr>
            <a:spLocks noGrp="1"/>
          </p:cNvSpPr>
          <p:nvPr>
            <p:ph type="title"/>
          </p:nvPr>
        </p:nvSpPr>
        <p:spPr/>
        <p:txBody>
          <a:bodyPr/>
          <a:lstStyle/>
          <a:p>
            <a:r>
              <a:rPr kumimoji="1" lang="ja-JP" altLang="en-US" dirty="0"/>
              <a:t>６．収益性</a:t>
            </a:r>
          </a:p>
        </p:txBody>
      </p:sp>
      <p:sp>
        <p:nvSpPr>
          <p:cNvPr id="3" name="テキスト プレースホルダー 2">
            <a:extLst>
              <a:ext uri="{FF2B5EF4-FFF2-40B4-BE49-F238E27FC236}">
                <a16:creationId xmlns:a16="http://schemas.microsoft.com/office/drawing/2014/main" id="{1DA72454-1A47-6352-9D1D-C7C0C907A02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3896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D8DE-3801-D988-A936-A1D12837BD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FC8A28B-1E6D-3A3D-7C48-67FEE18D4262}"/>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マネタイズメニュー</a:t>
            </a:r>
          </a:p>
        </p:txBody>
      </p:sp>
      <p:sp>
        <p:nvSpPr>
          <p:cNvPr id="4" name="フッター プレースホルダー 3">
            <a:extLst>
              <a:ext uri="{FF2B5EF4-FFF2-40B4-BE49-F238E27FC236}">
                <a16:creationId xmlns:a16="http://schemas.microsoft.com/office/drawing/2014/main" id="{C5F57039-F676-3E68-6DFC-AB4FDF88EDBD}"/>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6FBCA8C3-61A8-A74A-6359-E2327E6554C8}"/>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err="1">
                <a:solidFill>
                  <a:schemeClr val="tx1">
                    <a:lumMod val="65000"/>
                    <a:lumOff val="35000"/>
                  </a:schemeClr>
                </a:solidFill>
                <a:latin typeface="Meiryo UI"/>
                <a:ea typeface="Meiryo UI"/>
                <a:cs typeface="Hiragino Kaku Gothic Pro W3" charset="-128"/>
              </a:rPr>
              <a:t>BlueTry</a:t>
            </a:r>
            <a:r>
              <a:rPr lang="ja-JP" altLang="en-US" dirty="0">
                <a:solidFill>
                  <a:schemeClr val="tx1">
                    <a:lumMod val="65000"/>
                    <a:lumOff val="35000"/>
                  </a:schemeClr>
                </a:solidFill>
                <a:latin typeface="Meiryo UI"/>
                <a:ea typeface="Meiryo UI"/>
                <a:cs typeface="Hiragino Kaku Gothic Pro W3" charset="-128"/>
              </a:rPr>
              <a:t>の留学生に依頼できるメニューは</a:t>
            </a: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つになり、詳細は以下の通り。</a:t>
            </a:r>
            <a:endParaRPr lang="en-US" altLang="ja-JP" sz="1200" dirty="0">
              <a:solidFill>
                <a:schemeClr val="tx1">
                  <a:lumMod val="65000"/>
                  <a:lumOff val="35000"/>
                </a:schemeClr>
              </a:solidFill>
              <a:latin typeface="Meiryo UI"/>
              <a:ea typeface="Meiryo UI"/>
              <a:cs typeface="Hiragino Kaku Gothic Pro W3" charset="-128"/>
            </a:endParaRPr>
          </a:p>
        </p:txBody>
      </p:sp>
      <p:cxnSp>
        <p:nvCxnSpPr>
          <p:cNvPr id="3" name="直線コネクタ 6">
            <a:extLst>
              <a:ext uri="{FF2B5EF4-FFF2-40B4-BE49-F238E27FC236}">
                <a16:creationId xmlns:a16="http://schemas.microsoft.com/office/drawing/2014/main" id="{CC363261-20A8-BAB2-A83D-8F881ED1C9E8}"/>
              </a:ext>
            </a:extLst>
          </p:cNvPr>
          <p:cNvCxnSpPr/>
          <p:nvPr/>
        </p:nvCxnSpPr>
        <p:spPr>
          <a:xfrm>
            <a:off x="518921" y="2456108"/>
            <a:ext cx="2938839" cy="0"/>
          </a:xfrm>
          <a:prstGeom prst="line">
            <a:avLst/>
          </a:prstGeom>
          <a:noFill/>
          <a:ln w="9525" cap="flat" cmpd="sng" algn="ctr">
            <a:solidFill>
              <a:srgbClr val="000000"/>
            </a:solidFill>
            <a:prstDash val="solid"/>
          </a:ln>
          <a:effectLst/>
        </p:spPr>
      </p:cxnSp>
      <p:sp>
        <p:nvSpPr>
          <p:cNvPr id="5" name="テキスト ボックス 8">
            <a:extLst>
              <a:ext uri="{FF2B5EF4-FFF2-40B4-BE49-F238E27FC236}">
                <a16:creationId xmlns:a16="http://schemas.microsoft.com/office/drawing/2014/main" id="{4899A59A-3A18-0162-A363-B465ACF5459D}"/>
              </a:ext>
            </a:extLst>
          </p:cNvPr>
          <p:cNvSpPr txBox="1"/>
          <p:nvPr/>
        </p:nvSpPr>
        <p:spPr bwMode="auto">
          <a:xfrm>
            <a:off x="518921" y="2172859"/>
            <a:ext cx="2938839"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サービスメニュー</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6" name="直線コネクタ 6">
            <a:extLst>
              <a:ext uri="{FF2B5EF4-FFF2-40B4-BE49-F238E27FC236}">
                <a16:creationId xmlns:a16="http://schemas.microsoft.com/office/drawing/2014/main" id="{76265A1B-E162-749C-F3BC-F437BFDB116B}"/>
              </a:ext>
            </a:extLst>
          </p:cNvPr>
          <p:cNvCxnSpPr/>
          <p:nvPr/>
        </p:nvCxnSpPr>
        <p:spPr>
          <a:xfrm>
            <a:off x="3644574" y="2456710"/>
            <a:ext cx="2281436" cy="0"/>
          </a:xfrm>
          <a:prstGeom prst="line">
            <a:avLst/>
          </a:prstGeom>
          <a:noFill/>
          <a:ln w="9525" cap="flat" cmpd="sng" algn="ctr">
            <a:solidFill>
              <a:srgbClr val="000000"/>
            </a:solidFill>
            <a:prstDash val="solid"/>
          </a:ln>
          <a:effectLst/>
        </p:spPr>
      </p:cxnSp>
      <p:sp>
        <p:nvSpPr>
          <p:cNvPr id="7" name="テキスト ボックス 8">
            <a:extLst>
              <a:ext uri="{FF2B5EF4-FFF2-40B4-BE49-F238E27FC236}">
                <a16:creationId xmlns:a16="http://schemas.microsoft.com/office/drawing/2014/main" id="{0DFC0FC2-B20A-9823-7F06-6897457A4A86}"/>
              </a:ext>
            </a:extLst>
          </p:cNvPr>
          <p:cNvSpPr txBox="1"/>
          <p:nvPr/>
        </p:nvSpPr>
        <p:spPr bwMode="auto">
          <a:xfrm>
            <a:off x="3637202" y="2180954"/>
            <a:ext cx="228144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金額（売上 </a:t>
            </a:r>
            <a:r>
              <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 </a:t>
            </a: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原価）</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8" name="直線コネクタ 6">
            <a:extLst>
              <a:ext uri="{FF2B5EF4-FFF2-40B4-BE49-F238E27FC236}">
                <a16:creationId xmlns:a16="http://schemas.microsoft.com/office/drawing/2014/main" id="{24134AD9-4412-15E5-250C-6F1C7A01EBC4}"/>
              </a:ext>
            </a:extLst>
          </p:cNvPr>
          <p:cNvCxnSpPr/>
          <p:nvPr/>
        </p:nvCxnSpPr>
        <p:spPr>
          <a:xfrm>
            <a:off x="6084448" y="2456710"/>
            <a:ext cx="2281436" cy="0"/>
          </a:xfrm>
          <a:prstGeom prst="line">
            <a:avLst/>
          </a:prstGeom>
          <a:noFill/>
          <a:ln w="9525" cap="flat" cmpd="sng" algn="ctr">
            <a:solidFill>
              <a:srgbClr val="000000"/>
            </a:solidFill>
            <a:prstDash val="solid"/>
          </a:ln>
          <a:effectLst/>
        </p:spPr>
      </p:cxnSp>
      <p:sp>
        <p:nvSpPr>
          <p:cNvPr id="9" name="テキスト ボックス 8">
            <a:extLst>
              <a:ext uri="{FF2B5EF4-FFF2-40B4-BE49-F238E27FC236}">
                <a16:creationId xmlns:a16="http://schemas.microsoft.com/office/drawing/2014/main" id="{1E5EB9BC-B6D3-9C17-E1F6-087BD046D46F}"/>
              </a:ext>
            </a:extLst>
          </p:cNvPr>
          <p:cNvSpPr txBox="1"/>
          <p:nvPr/>
        </p:nvSpPr>
        <p:spPr bwMode="auto">
          <a:xfrm>
            <a:off x="6077076" y="2180955"/>
            <a:ext cx="228144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内容</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12" name="正方形/長方形 11">
            <a:extLst>
              <a:ext uri="{FF2B5EF4-FFF2-40B4-BE49-F238E27FC236}">
                <a16:creationId xmlns:a16="http://schemas.microsoft.com/office/drawing/2014/main" id="{378E762D-0B8F-C8BA-E5A9-B9C72BA0F8D7}"/>
              </a:ext>
            </a:extLst>
          </p:cNvPr>
          <p:cNvSpPr/>
          <p:nvPr/>
        </p:nvSpPr>
        <p:spPr>
          <a:xfrm>
            <a:off x="530481" y="2524495"/>
            <a:ext cx="2938839"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メニュー１（基本）</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13" name="正方形/長方形 12">
            <a:extLst>
              <a:ext uri="{FF2B5EF4-FFF2-40B4-BE49-F238E27FC236}">
                <a16:creationId xmlns:a16="http://schemas.microsoft.com/office/drawing/2014/main" id="{58E2152A-FFB4-ADEA-B829-8D7398674C80}"/>
              </a:ext>
            </a:extLst>
          </p:cNvPr>
          <p:cNvSpPr/>
          <p:nvPr/>
        </p:nvSpPr>
        <p:spPr>
          <a:xfrm>
            <a:off x="3629839" y="2524972"/>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20</a:t>
            </a: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 </a:t>
            </a:r>
            <a:r>
              <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 10</a:t>
            </a: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a:t>
            </a:r>
            <a:endPar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14" name="正方形/長方形 13">
            <a:extLst>
              <a:ext uri="{FF2B5EF4-FFF2-40B4-BE49-F238E27FC236}">
                <a16:creationId xmlns:a16="http://schemas.microsoft.com/office/drawing/2014/main" id="{66261A3A-4AED-E6E9-5B84-0B1C1D12C27E}"/>
              </a:ext>
            </a:extLst>
          </p:cNvPr>
          <p:cNvSpPr/>
          <p:nvPr/>
        </p:nvSpPr>
        <p:spPr>
          <a:xfrm>
            <a:off x="6069716" y="2524972"/>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marR="0" lvl="0" indent="-182563"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テストマーケティング</a:t>
            </a:r>
            <a:br>
              <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br>
            <a:r>
              <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指定フォーマット</a:t>
            </a:r>
            <a:endPar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16" name="正方形/長方形 15">
            <a:extLst>
              <a:ext uri="{FF2B5EF4-FFF2-40B4-BE49-F238E27FC236}">
                <a16:creationId xmlns:a16="http://schemas.microsoft.com/office/drawing/2014/main" id="{17008FC2-708E-3504-A478-58714D853072}"/>
              </a:ext>
            </a:extLst>
          </p:cNvPr>
          <p:cNvSpPr/>
          <p:nvPr/>
        </p:nvSpPr>
        <p:spPr>
          <a:xfrm>
            <a:off x="530481" y="3256303"/>
            <a:ext cx="2938839"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lvl="0" algn="ctr" fontAlgn="base">
              <a:spcBef>
                <a:spcPts val="300"/>
              </a:spcBef>
              <a:spcAft>
                <a:spcPct val="0"/>
              </a:spcAf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メニュー２（オプション）</a:t>
            </a:r>
            <a:endParaRPr kumimoji="0" lang="en-US" altLang="ja-JP" sz="1600" kern="0" dirty="0">
              <a:solidFill>
                <a:srgbClr val="FFFFFF"/>
              </a:solidFill>
              <a:latin typeface="Meiryo UI" panose="020B0604030504040204" pitchFamily="50" charset="-128"/>
              <a:ea typeface="Meiryo UI" panose="020B0604030504040204" pitchFamily="50" charset="-128"/>
              <a:cs typeface="Hiragino Kaku Gothic Pro W3" charset="-128"/>
            </a:endParaRPr>
          </a:p>
        </p:txBody>
      </p:sp>
      <p:sp>
        <p:nvSpPr>
          <p:cNvPr id="17" name="正方形/長方形 16">
            <a:extLst>
              <a:ext uri="{FF2B5EF4-FFF2-40B4-BE49-F238E27FC236}">
                <a16:creationId xmlns:a16="http://schemas.microsoft.com/office/drawing/2014/main" id="{C71223CC-D9FB-CAB0-C06F-704280BB60D9}"/>
              </a:ext>
            </a:extLst>
          </p:cNvPr>
          <p:cNvSpPr/>
          <p:nvPr/>
        </p:nvSpPr>
        <p:spPr>
          <a:xfrm>
            <a:off x="3629839" y="3256780"/>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 </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15</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a:t>
            </a:r>
            <a:endPar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18" name="正方形/長方形 17">
            <a:extLst>
              <a:ext uri="{FF2B5EF4-FFF2-40B4-BE49-F238E27FC236}">
                <a16:creationId xmlns:a16="http://schemas.microsoft.com/office/drawing/2014/main" id="{C80D2553-B5C4-8C63-5B65-90A72D40BA0A}"/>
              </a:ext>
            </a:extLst>
          </p:cNvPr>
          <p:cNvSpPr/>
          <p:nvPr/>
        </p:nvSpPr>
        <p:spPr>
          <a:xfrm>
            <a:off x="6069716" y="3256780"/>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企業のカスタマイズメニュー</a:t>
            </a:r>
            <a:b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例）市場や法規制の調査</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DDD9B5E2-83C3-50C0-B899-5254DDC8F46C}"/>
              </a:ext>
            </a:extLst>
          </p:cNvPr>
          <p:cNvSpPr/>
          <p:nvPr/>
        </p:nvSpPr>
        <p:spPr>
          <a:xfrm>
            <a:off x="530481" y="3988112"/>
            <a:ext cx="2938839"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lvl="0" algn="ctr" fontAlgn="base">
              <a:spcBef>
                <a:spcPts val="300"/>
              </a:spcBef>
              <a:spcAft>
                <a:spcPct val="0"/>
              </a:spcAf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メニュー３（インセンティブ）</a:t>
            </a:r>
            <a:endParaRPr kumimoji="0" lang="en-US" altLang="ja-JP" sz="1600" kern="0" dirty="0">
              <a:solidFill>
                <a:srgbClr val="FFFFFF"/>
              </a:solidFill>
              <a:latin typeface="Meiryo UI" panose="020B0604030504040204" pitchFamily="50" charset="-128"/>
              <a:ea typeface="Meiryo UI" panose="020B0604030504040204" pitchFamily="50" charset="-128"/>
              <a:cs typeface="Hiragino Kaku Gothic Pro W3" charset="-128"/>
            </a:endParaRPr>
          </a:p>
        </p:txBody>
      </p:sp>
      <p:sp>
        <p:nvSpPr>
          <p:cNvPr id="21" name="正方形/長方形 20">
            <a:extLst>
              <a:ext uri="{FF2B5EF4-FFF2-40B4-BE49-F238E27FC236}">
                <a16:creationId xmlns:a16="http://schemas.microsoft.com/office/drawing/2014/main" id="{6814F376-BD43-1467-5914-9079B143110E}"/>
              </a:ext>
            </a:extLst>
          </p:cNvPr>
          <p:cNvSpPr/>
          <p:nvPr/>
        </p:nvSpPr>
        <p:spPr>
          <a:xfrm>
            <a:off x="3629839" y="3988589"/>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 </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20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22" name="正方形/長方形 21">
            <a:extLst>
              <a:ext uri="{FF2B5EF4-FFF2-40B4-BE49-F238E27FC236}">
                <a16:creationId xmlns:a16="http://schemas.microsoft.com/office/drawing/2014/main" id="{D416CDB7-F555-5ABD-0806-3E072BA45327}"/>
              </a:ext>
            </a:extLst>
          </p:cNvPr>
          <p:cNvSpPr/>
          <p:nvPr/>
        </p:nvSpPr>
        <p:spPr>
          <a:xfrm>
            <a:off x="6069716" y="3988589"/>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現地の代理店の紹介や繋ぎ</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0" name="直線コネクタ 6">
            <a:extLst>
              <a:ext uri="{FF2B5EF4-FFF2-40B4-BE49-F238E27FC236}">
                <a16:creationId xmlns:a16="http://schemas.microsoft.com/office/drawing/2014/main" id="{6A72C509-9982-0972-9256-85BCA151782B}"/>
              </a:ext>
            </a:extLst>
          </p:cNvPr>
          <p:cNvCxnSpPr/>
          <p:nvPr/>
        </p:nvCxnSpPr>
        <p:spPr>
          <a:xfrm>
            <a:off x="8529889" y="2456710"/>
            <a:ext cx="3143187" cy="0"/>
          </a:xfrm>
          <a:prstGeom prst="line">
            <a:avLst/>
          </a:prstGeom>
          <a:noFill/>
          <a:ln w="9525" cap="flat" cmpd="sng" algn="ctr">
            <a:solidFill>
              <a:srgbClr val="000000"/>
            </a:solidFill>
            <a:prstDash val="solid"/>
          </a:ln>
          <a:effectLst/>
        </p:spPr>
      </p:cxnSp>
      <p:sp>
        <p:nvSpPr>
          <p:cNvPr id="11" name="テキスト ボックス 8">
            <a:extLst>
              <a:ext uri="{FF2B5EF4-FFF2-40B4-BE49-F238E27FC236}">
                <a16:creationId xmlns:a16="http://schemas.microsoft.com/office/drawing/2014/main" id="{7E49AD17-E90D-7F92-B762-5C4E4B967B1D}"/>
              </a:ext>
            </a:extLst>
          </p:cNvPr>
          <p:cNvSpPr txBox="1"/>
          <p:nvPr/>
        </p:nvSpPr>
        <p:spPr bwMode="auto">
          <a:xfrm>
            <a:off x="8519733" y="2180954"/>
            <a:ext cx="3143193"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備考</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15" name="正方形/長方形 14">
            <a:extLst>
              <a:ext uri="{FF2B5EF4-FFF2-40B4-BE49-F238E27FC236}">
                <a16:creationId xmlns:a16="http://schemas.microsoft.com/office/drawing/2014/main" id="{1B253AB5-119E-4F66-081C-D36C1EC93A45}"/>
              </a:ext>
            </a:extLst>
          </p:cNvPr>
          <p:cNvSpPr/>
          <p:nvPr/>
        </p:nvSpPr>
        <p:spPr>
          <a:xfrm>
            <a:off x="8509592" y="2524972"/>
            <a:ext cx="3163488"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基本的に調査人数は最低</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20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人</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留学生の所属コミュニティから調査</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回答者に</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Amazon</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ギフト</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1,000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円配布</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96BEB4DA-E09A-529A-F8B8-CD7DC75C687F}"/>
              </a:ext>
            </a:extLst>
          </p:cNvPr>
          <p:cNvSpPr/>
          <p:nvPr/>
        </p:nvSpPr>
        <p:spPr>
          <a:xfrm>
            <a:off x="8509592" y="3256780"/>
            <a:ext cx="3163488"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留学生のスキルで可能な範囲での作業</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企業の依頼次第になるため、調整が必要</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金額はあくまで目安だが、基本よりは高い</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50D55AF4-8023-55DB-ECF3-5C2884B4EEFD}"/>
              </a:ext>
            </a:extLst>
          </p:cNvPr>
          <p:cNvSpPr/>
          <p:nvPr/>
        </p:nvSpPr>
        <p:spPr>
          <a:xfrm>
            <a:off x="8509592" y="3988589"/>
            <a:ext cx="3163488"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marR="0" lvl="0" indent="-182563" fontAlgn="base">
              <a:lnSpc>
                <a:spcPct val="100000"/>
              </a:lnSpc>
              <a:spcBef>
                <a:spcPct val="0"/>
              </a:spcBef>
              <a:spcAft>
                <a:spcPct val="0"/>
              </a:spcAft>
              <a:buClrTx/>
              <a:buSzTx/>
              <a:buFont typeface="Arial" panose="020B0604020202020204" pitchFamily="34" charset="0"/>
              <a:buChar char="•"/>
              <a:tabLst/>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海外進出における現地の代理店の紹介</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marR="0" lvl="0" indent="-182563" fontAlgn="base">
              <a:lnSpc>
                <a:spcPct val="100000"/>
              </a:lnSpc>
              <a:spcBef>
                <a:spcPct val="0"/>
              </a:spcBef>
              <a:spcAft>
                <a:spcPct val="0"/>
              </a:spcAft>
              <a:buClrTx/>
              <a:buSzTx/>
              <a:buFont typeface="Arial" panose="020B0604020202020204" pitchFamily="34" charset="0"/>
              <a:buChar char="•"/>
              <a:tabLst/>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金額は企業ごとに異なるがインセンティブ</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78230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53C71-B0B0-67D4-441B-0676A2E1A1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E546E5-494D-5F1E-94F1-D0E739B3333C}"/>
              </a:ext>
            </a:extLst>
          </p:cNvPr>
          <p:cNvSpPr>
            <a:spLocks noGrp="1"/>
          </p:cNvSpPr>
          <p:nvPr>
            <p:ph type="title"/>
          </p:nvPr>
        </p:nvSpPr>
        <p:spPr/>
        <p:txBody>
          <a:bodyPr anchor="ctr"/>
          <a:lstStyle/>
          <a:p>
            <a:r>
              <a:rPr lang="ja-JP" altLang="en-US" dirty="0">
                <a:latin typeface="Meiryo UI" panose="020B0604030504040204" pitchFamily="50" charset="-128"/>
                <a:ea typeface="Meiryo UI" panose="020B0604030504040204" pitchFamily="50" charset="-128"/>
              </a:rPr>
              <a:t>マーケットサイズ</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9577309D-F8D6-09B8-58AC-91A14C5A1CF5}"/>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5B4E79F0-CCAC-7055-CE25-8C336C0D499A}"/>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前項で記述したサービスメニューと市場セグメントのかけ合わせにて、</a:t>
            </a:r>
            <a:r>
              <a:rPr lang="en-US" altLang="ja-JP" dirty="0">
                <a:solidFill>
                  <a:schemeClr val="tx1">
                    <a:lumMod val="65000"/>
                    <a:lumOff val="35000"/>
                  </a:schemeClr>
                </a:solidFill>
                <a:latin typeface="Meiryo UI"/>
                <a:ea typeface="Meiryo UI"/>
                <a:cs typeface="Hiragino Kaku Gothic Pro W3" charset="-128"/>
              </a:rPr>
              <a:t>SOM</a:t>
            </a:r>
            <a:r>
              <a:rPr lang="ja-JP" altLang="en-US" dirty="0">
                <a:solidFill>
                  <a:schemeClr val="tx1">
                    <a:lumMod val="65000"/>
                    <a:lumOff val="35000"/>
                  </a:schemeClr>
                </a:solidFill>
                <a:latin typeface="Meiryo UI"/>
                <a:ea typeface="Meiryo UI"/>
                <a:cs typeface="Hiragino Kaku Gothic Pro W3" charset="-128"/>
              </a:rPr>
              <a:t>、</a:t>
            </a:r>
            <a:r>
              <a:rPr lang="en-US" altLang="ja-JP" dirty="0">
                <a:solidFill>
                  <a:schemeClr val="tx1">
                    <a:lumMod val="65000"/>
                    <a:lumOff val="35000"/>
                  </a:schemeClr>
                </a:solidFill>
                <a:latin typeface="Meiryo UI"/>
                <a:ea typeface="Meiryo UI"/>
                <a:cs typeface="Hiragino Kaku Gothic Pro W3" charset="-128"/>
              </a:rPr>
              <a:t>SAM</a:t>
            </a:r>
            <a:r>
              <a:rPr lang="ja-JP" altLang="en-US" dirty="0">
                <a:solidFill>
                  <a:schemeClr val="tx1">
                    <a:lumMod val="65000"/>
                    <a:lumOff val="35000"/>
                  </a:schemeClr>
                </a:solidFill>
                <a:latin typeface="Meiryo UI"/>
                <a:ea typeface="Meiryo UI"/>
                <a:cs typeface="Hiragino Kaku Gothic Pro W3" charset="-128"/>
              </a:rPr>
              <a:t>、</a:t>
            </a:r>
            <a:r>
              <a:rPr lang="en-US" altLang="ja-JP" dirty="0">
                <a:solidFill>
                  <a:schemeClr val="tx1">
                    <a:lumMod val="65000"/>
                    <a:lumOff val="35000"/>
                  </a:schemeClr>
                </a:solidFill>
                <a:latin typeface="Meiryo UI"/>
                <a:ea typeface="Meiryo UI"/>
                <a:cs typeface="Hiragino Kaku Gothic Pro W3" charset="-128"/>
              </a:rPr>
              <a:t>TAM</a:t>
            </a:r>
            <a:r>
              <a:rPr lang="ja-JP" altLang="en-US" dirty="0">
                <a:solidFill>
                  <a:schemeClr val="tx1">
                    <a:lumMod val="65000"/>
                    <a:lumOff val="35000"/>
                  </a:schemeClr>
                </a:solidFill>
                <a:latin typeface="Meiryo UI"/>
                <a:ea typeface="Meiryo UI"/>
                <a:cs typeface="Hiragino Kaku Gothic Pro W3" charset="-128"/>
              </a:rPr>
              <a:t>を算出した。</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本ビジネスで</a:t>
            </a:r>
            <a:r>
              <a:rPr lang="en-US" altLang="ja-JP" dirty="0">
                <a:solidFill>
                  <a:schemeClr val="tx1">
                    <a:lumMod val="65000"/>
                    <a:lumOff val="35000"/>
                  </a:schemeClr>
                </a:solidFill>
                <a:latin typeface="Meiryo UI"/>
                <a:ea typeface="Meiryo UI"/>
                <a:cs typeface="Hiragino Kaku Gothic Pro W3" charset="-128"/>
              </a:rPr>
              <a:t>1,000</a:t>
            </a:r>
            <a:r>
              <a:rPr lang="ja-JP" altLang="en-US" dirty="0">
                <a:solidFill>
                  <a:schemeClr val="tx1">
                    <a:lumMod val="65000"/>
                    <a:lumOff val="35000"/>
                  </a:schemeClr>
                </a:solidFill>
                <a:latin typeface="Meiryo UI"/>
                <a:ea typeface="Meiryo UI"/>
                <a:cs typeface="Hiragino Kaku Gothic Pro W3" charset="-128"/>
              </a:rPr>
              <a:t>憶円を目指せるポテンシャルはあると判断できる。</a:t>
            </a:r>
            <a:endParaRPr lang="en-US" altLang="ja-JP" sz="1200" dirty="0">
              <a:solidFill>
                <a:schemeClr val="tx1">
                  <a:lumMod val="65000"/>
                  <a:lumOff val="35000"/>
                </a:schemeClr>
              </a:solidFill>
              <a:latin typeface="Meiryo UI"/>
              <a:ea typeface="Meiryo UI"/>
              <a:cs typeface="Hiragino Kaku Gothic Pro W3" charset="-128"/>
            </a:endParaRPr>
          </a:p>
        </p:txBody>
      </p:sp>
      <p:grpSp>
        <p:nvGrpSpPr>
          <p:cNvPr id="54" name="グループ化 53">
            <a:extLst>
              <a:ext uri="{FF2B5EF4-FFF2-40B4-BE49-F238E27FC236}">
                <a16:creationId xmlns:a16="http://schemas.microsoft.com/office/drawing/2014/main" id="{0ECBBA11-F01B-A5FF-2830-9A0225B95864}"/>
              </a:ext>
            </a:extLst>
          </p:cNvPr>
          <p:cNvGrpSpPr/>
          <p:nvPr/>
        </p:nvGrpSpPr>
        <p:grpSpPr>
          <a:xfrm>
            <a:off x="680962" y="1574655"/>
            <a:ext cx="10830077" cy="4824135"/>
            <a:chOff x="853155" y="1368469"/>
            <a:chExt cx="10830077" cy="4824135"/>
          </a:xfrm>
        </p:grpSpPr>
        <p:grpSp>
          <p:nvGrpSpPr>
            <p:cNvPr id="47" name="グループ化 46">
              <a:extLst>
                <a:ext uri="{FF2B5EF4-FFF2-40B4-BE49-F238E27FC236}">
                  <a16:creationId xmlns:a16="http://schemas.microsoft.com/office/drawing/2014/main" id="{51A79ED4-7ED2-F698-1988-A43939634BD6}"/>
                </a:ext>
              </a:extLst>
            </p:cNvPr>
            <p:cNvGrpSpPr/>
            <p:nvPr/>
          </p:nvGrpSpPr>
          <p:grpSpPr>
            <a:xfrm>
              <a:off x="853155" y="1368469"/>
              <a:ext cx="7357791" cy="4824135"/>
              <a:chOff x="2522261" y="1392962"/>
              <a:chExt cx="7357791" cy="4824135"/>
            </a:xfrm>
          </p:grpSpPr>
          <p:sp>
            <p:nvSpPr>
              <p:cNvPr id="29" name="正方形/長方形 28">
                <a:extLst>
                  <a:ext uri="{FF2B5EF4-FFF2-40B4-BE49-F238E27FC236}">
                    <a16:creationId xmlns:a16="http://schemas.microsoft.com/office/drawing/2014/main" id="{C6CA6D73-9D2D-11A2-A371-77551EBF9F47}"/>
                  </a:ext>
                </a:extLst>
              </p:cNvPr>
              <p:cNvSpPr/>
              <p:nvPr/>
            </p:nvSpPr>
            <p:spPr>
              <a:xfrm>
                <a:off x="5320469" y="4250324"/>
                <a:ext cx="2284409" cy="1428681"/>
              </a:xfrm>
              <a:prstGeom prst="rect">
                <a:avLst/>
              </a:prstGeom>
              <a:solidFill>
                <a:srgbClr val="3333CC">
                  <a:lumMod val="60000"/>
                  <a:lumOff val="40000"/>
                </a:srgbClr>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0" name="正方形/長方形 29">
                <a:extLst>
                  <a:ext uri="{FF2B5EF4-FFF2-40B4-BE49-F238E27FC236}">
                    <a16:creationId xmlns:a16="http://schemas.microsoft.com/office/drawing/2014/main" id="{AC097F51-0696-D51B-344C-3D5F6AA0B9BA}"/>
                  </a:ext>
                </a:extLst>
              </p:cNvPr>
              <p:cNvSpPr/>
              <p:nvPr/>
            </p:nvSpPr>
            <p:spPr>
              <a:xfrm>
                <a:off x="3045295" y="4250324"/>
                <a:ext cx="2284409" cy="1428681"/>
              </a:xfrm>
              <a:prstGeom prst="rect">
                <a:avLst/>
              </a:prstGeom>
              <a:solidFill>
                <a:srgbClr val="262699"/>
              </a:solidFill>
              <a:ln w="9525" cap="flat" cmpd="sng" algn="ctr">
                <a:solidFill>
                  <a:srgbClr val="FFFFFF"/>
                </a:solidFill>
                <a:prstDash val="solid"/>
              </a:ln>
              <a:effectLst/>
            </p:spPr>
            <p:txBody>
              <a:bodyPr vert="horz" rtlCol="0" anchor="ctr"/>
              <a:lstStyle/>
              <a:p>
                <a:pPr algn="ctr" fontAlgn="base">
                  <a:spcBef>
                    <a:spcPct val="0"/>
                  </a:spcBef>
                  <a:spcAft>
                    <a:spcPct val="0"/>
                  </a:spcAft>
                </a:pPr>
                <a:r>
                  <a:rPr kumimoji="0" lang="en-US" altLang="ja-JP" sz="1600" kern="0" dirty="0">
                    <a:solidFill>
                      <a:srgbClr val="FFFFFF"/>
                    </a:solidFill>
                    <a:latin typeface="Meiryo UI" panose="020B0604030504040204" pitchFamily="50" charset="-128"/>
                    <a:ea typeface="Meiryo UI" panose="020B0604030504040204" pitchFamily="50" charset="-128"/>
                  </a:rPr>
                  <a:t>SOM/</a:t>
                </a:r>
              </a:p>
              <a:p>
                <a:pPr algn="ctr" fontAlgn="base">
                  <a:spcBef>
                    <a:spcPct val="0"/>
                  </a:spcBef>
                  <a:spcAft>
                    <a:spcPct val="0"/>
                  </a:spcAft>
                </a:pPr>
                <a:r>
                  <a:rPr kumimoji="0" lang="en-US" altLang="ja-JP" sz="1600" kern="0" dirty="0">
                    <a:solidFill>
                      <a:srgbClr val="FFFFFF"/>
                    </a:solidFill>
                    <a:latin typeface="Meiryo UI" panose="020B0604030504040204" pitchFamily="50" charset="-128"/>
                    <a:ea typeface="Meiryo UI" panose="020B0604030504040204" pitchFamily="50" charset="-128"/>
                  </a:rPr>
                  <a:t>800</a:t>
                </a:r>
                <a:r>
                  <a:rPr kumimoji="0" lang="ja-JP" altLang="en-US" sz="1600" kern="0" dirty="0">
                    <a:solidFill>
                      <a:srgbClr val="FFFFFF"/>
                    </a:solidFill>
                    <a:latin typeface="Meiryo UI" panose="020B0604030504040204" pitchFamily="50" charset="-128"/>
                    <a:ea typeface="Meiryo UI" panose="020B0604030504040204" pitchFamily="50" charset="-128"/>
                  </a:rPr>
                  <a:t>億円</a:t>
                </a:r>
                <a:r>
                  <a:rPr kumimoji="0" lang="en-US" altLang="ja-JP" sz="1600" kern="0" dirty="0">
                    <a:solidFill>
                      <a:srgbClr val="FFFFFF"/>
                    </a:solidFill>
                    <a:latin typeface="Meiryo UI" panose="020B0604030504040204" pitchFamily="50" charset="-128"/>
                    <a:ea typeface="Meiryo UI" panose="020B0604030504040204" pitchFamily="50" charset="-128"/>
                  </a:rPr>
                  <a:t>/</a:t>
                </a:r>
                <a:r>
                  <a:rPr kumimoji="0" lang="ja-JP" altLang="en-US" sz="1600" kern="0" dirty="0">
                    <a:solidFill>
                      <a:srgbClr val="FFFFFF"/>
                    </a:solidFill>
                    <a:latin typeface="Meiryo UI" panose="020B0604030504040204" pitchFamily="50" charset="-128"/>
                    <a:ea typeface="Meiryo UI" panose="020B0604030504040204" pitchFamily="50" charset="-128"/>
                  </a:rPr>
                  <a:t>年</a:t>
                </a:r>
                <a:endParaRPr kumimoji="0" lang="en-US" altLang="ja-JP" sz="1600" kern="0" dirty="0">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pPr>
                <a:r>
                  <a:rPr kumimoji="0" lang="ja-JP" altLang="en-US" sz="900" kern="0" dirty="0">
                    <a:solidFill>
                      <a:srgbClr val="FFFFFF"/>
                    </a:solidFill>
                    <a:latin typeface="Meiryo UI" panose="020B0604030504040204" pitchFamily="50" charset="-128"/>
                    <a:ea typeface="Meiryo UI" panose="020B0604030504040204" pitchFamily="50" charset="-128"/>
                  </a:rPr>
                  <a:t>約</a:t>
                </a:r>
                <a:r>
                  <a:rPr kumimoji="0" lang="en-US" altLang="ja-JP" sz="900" kern="0" dirty="0">
                    <a:solidFill>
                      <a:srgbClr val="FFFFFF"/>
                    </a:solidFill>
                    <a:latin typeface="Meiryo UI" panose="020B0604030504040204" pitchFamily="50" charset="-128"/>
                    <a:ea typeface="Meiryo UI" panose="020B0604030504040204" pitchFamily="50" charset="-128"/>
                  </a:rPr>
                  <a:t>40</a:t>
                </a:r>
                <a:r>
                  <a:rPr kumimoji="0" lang="ja-JP" altLang="en-US" sz="900" kern="0" dirty="0">
                    <a:solidFill>
                      <a:srgbClr val="FFFFFF"/>
                    </a:solidFill>
                    <a:latin typeface="Meiryo UI" panose="020B0604030504040204" pitchFamily="50" charset="-128"/>
                    <a:ea typeface="Meiryo UI" panose="020B0604030504040204" pitchFamily="50" charset="-128"/>
                  </a:rPr>
                  <a:t>万</a:t>
                </a:r>
                <a:r>
                  <a:rPr kumimoji="0" lang="zh-TW" altLang="en-US" sz="900" kern="0" dirty="0">
                    <a:solidFill>
                      <a:srgbClr val="FFFFFF"/>
                    </a:solidFill>
                    <a:latin typeface="Meiryo UI" panose="020B0604030504040204" pitchFamily="50" charset="-128"/>
                    <a:ea typeface="Meiryo UI" panose="020B0604030504040204" pitchFamily="50" charset="-128"/>
                  </a:rPr>
                  <a:t>社 </a:t>
                </a:r>
                <a:r>
                  <a:rPr kumimoji="0" lang="en-US" altLang="zh-TW" sz="900" kern="0" dirty="0">
                    <a:solidFill>
                      <a:srgbClr val="FFFFFF"/>
                    </a:solidFill>
                    <a:latin typeface="Meiryo UI" panose="020B0604030504040204" pitchFamily="50" charset="-128"/>
                    <a:ea typeface="Meiryo UI" panose="020B0604030504040204" pitchFamily="50" charset="-128"/>
                  </a:rPr>
                  <a:t>× 1</a:t>
                </a:r>
                <a:r>
                  <a:rPr kumimoji="0" lang="zh-TW" altLang="en-US" sz="900" kern="0" dirty="0">
                    <a:solidFill>
                      <a:srgbClr val="FFFFFF"/>
                    </a:solidFill>
                    <a:latin typeface="Meiryo UI" panose="020B0604030504040204" pitchFamily="50" charset="-128"/>
                    <a:ea typeface="Meiryo UI" panose="020B0604030504040204" pitchFamily="50" charset="-128"/>
                  </a:rPr>
                  <a:t>案件</a:t>
                </a:r>
                <a:r>
                  <a:rPr kumimoji="0" lang="en-US" altLang="zh-TW" sz="900" kern="0" dirty="0">
                    <a:solidFill>
                      <a:srgbClr val="FFFFFF"/>
                    </a:solidFill>
                    <a:latin typeface="Meiryo UI" panose="020B0604030504040204" pitchFamily="50" charset="-128"/>
                    <a:ea typeface="Meiryo UI" panose="020B0604030504040204" pitchFamily="50" charset="-128"/>
                  </a:rPr>
                  <a:t>/</a:t>
                </a:r>
                <a:r>
                  <a:rPr kumimoji="0" lang="zh-TW" altLang="en-US" sz="900" kern="0" dirty="0">
                    <a:solidFill>
                      <a:srgbClr val="FFFFFF"/>
                    </a:solidFill>
                    <a:latin typeface="Meiryo UI" panose="020B0604030504040204" pitchFamily="50" charset="-128"/>
                    <a:ea typeface="Meiryo UI" panose="020B0604030504040204" pitchFamily="50" charset="-128"/>
                  </a:rPr>
                  <a:t>社 </a:t>
                </a:r>
                <a:r>
                  <a:rPr kumimoji="0" lang="en-US" altLang="zh-TW" sz="900" kern="0" dirty="0">
                    <a:solidFill>
                      <a:srgbClr val="FFFFFF"/>
                    </a:solidFill>
                    <a:latin typeface="Meiryo UI" panose="020B0604030504040204" pitchFamily="50" charset="-128"/>
                    <a:ea typeface="Meiryo UI" panose="020B0604030504040204" pitchFamily="50" charset="-128"/>
                  </a:rPr>
                  <a:t>× 20</a:t>
                </a:r>
                <a:r>
                  <a:rPr kumimoji="0" lang="zh-TW" altLang="en-US" sz="900" kern="0" dirty="0">
                    <a:solidFill>
                      <a:srgbClr val="FFFFFF"/>
                    </a:solidFill>
                    <a:latin typeface="Meiryo UI" panose="020B0604030504040204" pitchFamily="50" charset="-128"/>
                    <a:ea typeface="Meiryo UI" panose="020B0604030504040204" pitchFamily="50" charset="-128"/>
                  </a:rPr>
                  <a:t>万円</a:t>
                </a:r>
                <a:r>
                  <a:rPr kumimoji="0" lang="en-US" altLang="zh-TW" sz="900" kern="0" dirty="0">
                    <a:solidFill>
                      <a:srgbClr val="FFFFFF"/>
                    </a:solidFill>
                    <a:latin typeface="Meiryo UI" panose="020B0604030504040204" pitchFamily="50" charset="-128"/>
                    <a:ea typeface="Meiryo UI" panose="020B0604030504040204" pitchFamily="50" charset="-128"/>
                  </a:rPr>
                  <a:t>/</a:t>
                </a:r>
                <a:r>
                  <a:rPr kumimoji="0" lang="zh-TW" altLang="en-US" sz="900" kern="0" dirty="0">
                    <a:solidFill>
                      <a:srgbClr val="FFFFFF"/>
                    </a:solidFill>
                    <a:latin typeface="Meiryo UI" panose="020B0604030504040204" pitchFamily="50" charset="-128"/>
                    <a:ea typeface="Meiryo UI" panose="020B0604030504040204" pitchFamily="50" charset="-128"/>
                  </a:rPr>
                  <a:t>案件 </a:t>
                </a:r>
                <a:br>
                  <a:rPr kumimoji="0" lang="en-US" altLang="zh-TW" sz="900" kern="0" dirty="0">
                    <a:solidFill>
                      <a:srgbClr val="FFFFFF"/>
                    </a:solidFill>
                    <a:latin typeface="Meiryo UI" panose="020B0604030504040204" pitchFamily="50" charset="-128"/>
                    <a:ea typeface="Meiryo UI" panose="020B0604030504040204" pitchFamily="50" charset="-128"/>
                  </a:rPr>
                </a:br>
                <a:r>
                  <a:rPr kumimoji="0" lang="en-US" altLang="zh-TW" sz="900" kern="0" dirty="0">
                    <a:solidFill>
                      <a:srgbClr val="FFFFFF"/>
                    </a:solidFill>
                    <a:latin typeface="Meiryo UI" panose="020B0604030504040204" pitchFamily="50" charset="-128"/>
                    <a:ea typeface="Meiryo UI" panose="020B0604030504040204" pitchFamily="50" charset="-128"/>
                  </a:rPr>
                  <a:t>= </a:t>
                </a:r>
                <a:r>
                  <a:rPr kumimoji="0" lang="zh-TW" altLang="en-US" sz="900" kern="0" dirty="0">
                    <a:solidFill>
                      <a:srgbClr val="FFFFFF"/>
                    </a:solidFill>
                    <a:latin typeface="Meiryo UI" panose="020B0604030504040204" pitchFamily="50" charset="-128"/>
                    <a:ea typeface="Meiryo UI" panose="020B0604030504040204" pitchFamily="50" charset="-128"/>
                  </a:rPr>
                  <a:t>約</a:t>
                </a:r>
                <a:r>
                  <a:rPr kumimoji="0" lang="en-US" altLang="ja-JP" sz="900" kern="0" dirty="0">
                    <a:solidFill>
                      <a:srgbClr val="FFFFFF"/>
                    </a:solidFill>
                    <a:latin typeface="Meiryo UI" panose="020B0604030504040204" pitchFamily="50" charset="-128"/>
                    <a:ea typeface="Meiryo UI" panose="020B0604030504040204" pitchFamily="50" charset="-128"/>
                  </a:rPr>
                  <a:t>800</a:t>
                </a:r>
                <a:r>
                  <a:rPr kumimoji="0" lang="zh-TW" altLang="en-US" sz="900" kern="0" dirty="0">
                    <a:solidFill>
                      <a:srgbClr val="FFFFFF"/>
                    </a:solidFill>
                    <a:latin typeface="Meiryo UI" panose="020B0604030504040204" pitchFamily="50" charset="-128"/>
                    <a:ea typeface="Meiryo UI" panose="020B0604030504040204" pitchFamily="50" charset="-128"/>
                  </a:rPr>
                  <a:t>億円</a:t>
                </a:r>
              </a:p>
            </p:txBody>
          </p:sp>
          <p:sp>
            <p:nvSpPr>
              <p:cNvPr id="31" name="正方形/長方形 30">
                <a:extLst>
                  <a:ext uri="{FF2B5EF4-FFF2-40B4-BE49-F238E27FC236}">
                    <a16:creationId xmlns:a16="http://schemas.microsoft.com/office/drawing/2014/main" id="{DA8DA3DE-A6D2-7A8C-C9E3-F8EC3451C7B8}"/>
                  </a:ext>
                </a:extLst>
              </p:cNvPr>
              <p:cNvSpPr/>
              <p:nvPr/>
            </p:nvSpPr>
            <p:spPr>
              <a:xfrm>
                <a:off x="5320469" y="2821643"/>
                <a:ext cx="2284409" cy="1428681"/>
              </a:xfrm>
              <a:prstGeom prst="rect">
                <a:avLst/>
              </a:prstGeom>
              <a:solidFill>
                <a:srgbClr val="8585E0"/>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SAM/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600" kern="0" dirty="0">
                    <a:solidFill>
                      <a:srgbClr val="FFFFFF"/>
                    </a:solidFill>
                    <a:latin typeface="Meiryo UI" panose="020B0604030504040204" pitchFamily="50" charset="-128"/>
                    <a:ea typeface="Meiryo UI" panose="020B0604030504040204" pitchFamily="50" charset="-128"/>
                    <a:cs typeface="Hiragino Kaku Gothic Pro W3" charset="-128"/>
                  </a:rPr>
                  <a:t>3,510</a:t>
                </a:r>
                <a:r>
                  <a:rPr kumimoji="0" lang="ja-JP" altLang="en-US"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億円</a:t>
                </a:r>
                <a:r>
                  <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a:t>
                </a:r>
                <a:r>
                  <a:rPr kumimoji="0" lang="ja-JP" altLang="en-US"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年</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約</a:t>
                </a:r>
                <a:r>
                  <a:rPr kumimoji="0" lang="en-US" altLang="ja-JP"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117</a:t>
                </a:r>
                <a:r>
                  <a:rPr kumimoji="0" lang="ja-JP"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万</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社 </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1</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案件</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社 </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30</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万円</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案件 </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約</a:t>
                </a:r>
                <a:r>
                  <a:rPr kumimoji="0" lang="en-US" altLang="zh-TW" sz="900" kern="0" dirty="0">
                    <a:solidFill>
                      <a:srgbClr val="FFFFFF"/>
                    </a:solidFill>
                    <a:latin typeface="Meiryo UI" panose="020B0604030504040204" pitchFamily="50" charset="-128"/>
                    <a:ea typeface="Meiryo UI" panose="020B0604030504040204" pitchFamily="50" charset="-128"/>
                  </a:rPr>
                  <a:t>3,51</a:t>
                </a:r>
                <a:r>
                  <a:rPr kumimoji="0" lang="en-US" altLang="ja-JP"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0</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億円</a:t>
                </a:r>
              </a:p>
            </p:txBody>
          </p:sp>
          <p:sp>
            <p:nvSpPr>
              <p:cNvPr id="32" name="正方形/長方形 31">
                <a:extLst>
                  <a:ext uri="{FF2B5EF4-FFF2-40B4-BE49-F238E27FC236}">
                    <a16:creationId xmlns:a16="http://schemas.microsoft.com/office/drawing/2014/main" id="{AACA7085-70C4-0E5D-6F45-5CBD81CBFC72}"/>
                  </a:ext>
                </a:extLst>
              </p:cNvPr>
              <p:cNvSpPr/>
              <p:nvPr/>
            </p:nvSpPr>
            <p:spPr>
              <a:xfrm>
                <a:off x="3045295" y="2821643"/>
                <a:ext cx="2284409" cy="1428681"/>
              </a:xfrm>
              <a:prstGeom prst="rect">
                <a:avLst/>
              </a:prstGeom>
              <a:solidFill>
                <a:srgbClr val="3333CC">
                  <a:lumMod val="60000"/>
                  <a:lumOff val="40000"/>
                </a:srgbClr>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20" name="テキスト ボックス 19">
                <a:extLst>
                  <a:ext uri="{FF2B5EF4-FFF2-40B4-BE49-F238E27FC236}">
                    <a16:creationId xmlns:a16="http://schemas.microsoft.com/office/drawing/2014/main" id="{0DBCD5DF-1521-8248-D9ED-41A96C99DEE3}"/>
                  </a:ext>
                </a:extLst>
              </p:cNvPr>
              <p:cNvSpPr txBox="1"/>
              <p:nvPr/>
            </p:nvSpPr>
            <p:spPr bwMode="auto">
              <a:xfrm>
                <a:off x="3045296" y="6001653"/>
                <a:ext cx="6834756" cy="215444"/>
              </a:xfrm>
              <a:prstGeom prst="rect">
                <a:avLst/>
              </a:prstGeom>
              <a:noFill/>
              <a:ln w="9525">
                <a:noFill/>
                <a:miter lim="800000"/>
                <a:headEnd/>
                <a:tailEnd/>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サービスメニュー</a:t>
                </a:r>
              </a:p>
            </p:txBody>
          </p:sp>
          <p:sp>
            <p:nvSpPr>
              <p:cNvPr id="21" name="テキスト ボックス 20">
                <a:extLst>
                  <a:ext uri="{FF2B5EF4-FFF2-40B4-BE49-F238E27FC236}">
                    <a16:creationId xmlns:a16="http://schemas.microsoft.com/office/drawing/2014/main" id="{A8B891F5-86B2-46AC-88D3-CC7264915FAD}"/>
                  </a:ext>
                </a:extLst>
              </p:cNvPr>
              <p:cNvSpPr txBox="1"/>
              <p:nvPr/>
            </p:nvSpPr>
            <p:spPr bwMode="auto">
              <a:xfrm>
                <a:off x="2522261" y="1392962"/>
                <a:ext cx="215444" cy="4281487"/>
              </a:xfrm>
              <a:prstGeom prst="rect">
                <a:avLst/>
              </a:prstGeom>
              <a:noFill/>
              <a:ln w="9525">
                <a:no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市場セグメント</a:t>
                </a:r>
              </a:p>
            </p:txBody>
          </p:sp>
          <p:sp>
            <p:nvSpPr>
              <p:cNvPr id="33" name="正方形/長方形 32">
                <a:extLst>
                  <a:ext uri="{FF2B5EF4-FFF2-40B4-BE49-F238E27FC236}">
                    <a16:creationId xmlns:a16="http://schemas.microsoft.com/office/drawing/2014/main" id="{F7678ADA-5C16-F2D2-8574-27ED25C8DBDC}"/>
                  </a:ext>
                </a:extLst>
              </p:cNvPr>
              <p:cNvSpPr/>
              <p:nvPr/>
            </p:nvSpPr>
            <p:spPr>
              <a:xfrm>
                <a:off x="5320469" y="1392962"/>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4" name="正方形/長方形 33">
                <a:extLst>
                  <a:ext uri="{FF2B5EF4-FFF2-40B4-BE49-F238E27FC236}">
                    <a16:creationId xmlns:a16="http://schemas.microsoft.com/office/drawing/2014/main" id="{1F157074-53B8-33BA-D473-22F29CA897DC}"/>
                  </a:ext>
                </a:extLst>
              </p:cNvPr>
              <p:cNvSpPr/>
              <p:nvPr/>
            </p:nvSpPr>
            <p:spPr>
              <a:xfrm>
                <a:off x="3045295" y="1392962"/>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5" name="正方形/長方形 34">
                <a:extLst>
                  <a:ext uri="{FF2B5EF4-FFF2-40B4-BE49-F238E27FC236}">
                    <a16:creationId xmlns:a16="http://schemas.microsoft.com/office/drawing/2014/main" id="{45982F4C-6451-E7EF-EF3B-78001BB9992D}"/>
                  </a:ext>
                </a:extLst>
              </p:cNvPr>
              <p:cNvSpPr/>
              <p:nvPr/>
            </p:nvSpPr>
            <p:spPr>
              <a:xfrm>
                <a:off x="7595643" y="4250324"/>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6" name="正方形/長方形 35">
                <a:extLst>
                  <a:ext uri="{FF2B5EF4-FFF2-40B4-BE49-F238E27FC236}">
                    <a16:creationId xmlns:a16="http://schemas.microsoft.com/office/drawing/2014/main" id="{983CBDC3-1E5D-F30B-284F-D05C8FD4DE15}"/>
                  </a:ext>
                </a:extLst>
              </p:cNvPr>
              <p:cNvSpPr/>
              <p:nvPr/>
            </p:nvSpPr>
            <p:spPr>
              <a:xfrm>
                <a:off x="7595643" y="2821643"/>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7" name="正方形/長方形 36">
                <a:extLst>
                  <a:ext uri="{FF2B5EF4-FFF2-40B4-BE49-F238E27FC236}">
                    <a16:creationId xmlns:a16="http://schemas.microsoft.com/office/drawing/2014/main" id="{CF30FED5-D884-3459-2E7A-20F5EA3335D1}"/>
                  </a:ext>
                </a:extLst>
              </p:cNvPr>
              <p:cNvSpPr/>
              <p:nvPr/>
            </p:nvSpPr>
            <p:spPr>
              <a:xfrm>
                <a:off x="7595643" y="1392962"/>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algn="ctr" fontAlgn="base">
                  <a:spcBef>
                    <a:spcPct val="0"/>
                  </a:spcBef>
                  <a:spcAft>
                    <a:spcPct val="0"/>
                  </a:spcAft>
                  <a:defRPr/>
                </a:pPr>
                <a:r>
                  <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rPr>
                  <a:t>TAM/</a:t>
                </a:r>
                <a:br>
                  <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rPr>
                  <a:t>6,400</a:t>
                </a:r>
                <a:r>
                  <a:rPr kumimoji="0" lang="ja-JP" altLang="en-US" sz="1600" b="1" kern="0" dirty="0">
                    <a:solidFill>
                      <a:srgbClr val="000000">
                        <a:lumMod val="65000"/>
                        <a:lumOff val="35000"/>
                      </a:srgbClr>
                    </a:solidFill>
                    <a:latin typeface="Meiryo UI" panose="020B0604030504040204" pitchFamily="50" charset="-128"/>
                    <a:ea typeface="Meiryo UI" panose="020B0604030504040204" pitchFamily="50" charset="-128"/>
                  </a:rPr>
                  <a:t>億円</a:t>
                </a:r>
                <a:r>
                  <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600" b="1" kern="0" dirty="0">
                    <a:solidFill>
                      <a:srgbClr val="000000">
                        <a:lumMod val="65000"/>
                        <a:lumOff val="35000"/>
                      </a:srgbClr>
                    </a:solidFill>
                    <a:latin typeface="Meiryo UI" panose="020B0604030504040204" pitchFamily="50" charset="-128"/>
                    <a:ea typeface="Meiryo UI" panose="020B0604030504040204" pitchFamily="50" charset="-128"/>
                  </a:rPr>
                  <a:t>年</a:t>
                </a:r>
                <a:endPar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900" kern="0" dirty="0">
                    <a:solidFill>
                      <a:srgbClr val="000000">
                        <a:lumMod val="65000"/>
                        <a:lumOff val="35000"/>
                      </a:srgbClr>
                    </a:solidFill>
                    <a:latin typeface="Meiryo UI" panose="020B0604030504040204" pitchFamily="50" charset="-128"/>
                    <a:ea typeface="Meiryo UI" panose="020B0604030504040204" pitchFamily="50" charset="-128"/>
                  </a:rPr>
                  <a:t>約</a:t>
                </a:r>
                <a:r>
                  <a:rPr kumimoji="0" lang="en-US" altLang="ja-JP" sz="900" kern="0" dirty="0">
                    <a:solidFill>
                      <a:srgbClr val="000000">
                        <a:lumMod val="65000"/>
                        <a:lumOff val="35000"/>
                      </a:srgbClr>
                    </a:solidFill>
                    <a:latin typeface="Meiryo UI" panose="020B0604030504040204" pitchFamily="50" charset="-128"/>
                    <a:ea typeface="Meiryo UI" panose="020B0604030504040204" pitchFamily="50" charset="-128"/>
                  </a:rPr>
                  <a:t>160</a:t>
                </a:r>
                <a:r>
                  <a:rPr kumimoji="0" lang="ja-JP" altLang="en-US" sz="900" kern="0" dirty="0">
                    <a:solidFill>
                      <a:srgbClr val="000000">
                        <a:lumMod val="65000"/>
                        <a:lumOff val="35000"/>
                      </a:srgbClr>
                    </a:solidFill>
                    <a:latin typeface="Meiryo UI" panose="020B0604030504040204" pitchFamily="50" charset="-128"/>
                    <a:ea typeface="Meiryo UI" panose="020B0604030504040204" pitchFamily="50" charset="-128"/>
                  </a:rPr>
                  <a:t>万</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社 </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 1</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案件</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社 </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 40</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万円</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案件 </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 </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約</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6,400</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億円</a:t>
                </a:r>
              </a:p>
            </p:txBody>
          </p:sp>
          <p:sp>
            <p:nvSpPr>
              <p:cNvPr id="41" name="テキスト ボックス 40">
                <a:extLst>
                  <a:ext uri="{FF2B5EF4-FFF2-40B4-BE49-F238E27FC236}">
                    <a16:creationId xmlns:a16="http://schemas.microsoft.com/office/drawing/2014/main" id="{588494D4-6E08-7EDE-F58C-1FB2DE23AFEF}"/>
                  </a:ext>
                </a:extLst>
              </p:cNvPr>
              <p:cNvSpPr txBox="1"/>
              <p:nvPr/>
            </p:nvSpPr>
            <p:spPr bwMode="auto">
              <a:xfrm>
                <a:off x="3045295" y="5672345"/>
                <a:ext cx="2275173" cy="215444"/>
              </a:xfrm>
              <a:prstGeom prst="rect">
                <a:avLst/>
              </a:prstGeom>
              <a:noFill/>
              <a:ln w="9525">
                <a:noFill/>
                <a:miter lim="800000"/>
                <a:headEnd/>
                <a:tailEnd/>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メニュー</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１</a:t>
                </a:r>
                <a:endPar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42" name="テキスト ボックス 41">
                <a:extLst>
                  <a:ext uri="{FF2B5EF4-FFF2-40B4-BE49-F238E27FC236}">
                    <a16:creationId xmlns:a16="http://schemas.microsoft.com/office/drawing/2014/main" id="{4FB1FD41-9E6B-2D5B-2FA6-BE77DD3FD5F0}"/>
                  </a:ext>
                </a:extLst>
              </p:cNvPr>
              <p:cNvSpPr txBox="1"/>
              <p:nvPr/>
            </p:nvSpPr>
            <p:spPr bwMode="auto">
              <a:xfrm>
                <a:off x="5329703" y="5674449"/>
                <a:ext cx="2256703" cy="215444"/>
              </a:xfrm>
              <a:prstGeom prst="rect">
                <a:avLst/>
              </a:prstGeom>
              <a:noFill/>
              <a:ln w="9525">
                <a:noFill/>
                <a:miter lim="800000"/>
                <a:headEnd/>
                <a:tailEnd/>
              </a:ln>
            </p:spPr>
            <p:txBody>
              <a:bodyPr wrap="square" lIns="0" tIns="0" rIns="0" bIns="0" rtlCol="0">
                <a:spAutoFit/>
              </a:bodyPr>
              <a:lstStyle/>
              <a:p>
                <a:pPr lvl="0" algn="ctr" fontAlgn="base">
                  <a:spcBef>
                    <a:spcPct val="0"/>
                  </a:spcBef>
                  <a:spcAft>
                    <a:spcPct val="0"/>
                  </a:spcAft>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メニュー２</a:t>
                </a:r>
                <a:endPar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メイリオ"/>
                </a:endParaRPr>
              </a:p>
            </p:txBody>
          </p:sp>
          <p:sp>
            <p:nvSpPr>
              <p:cNvPr id="43" name="テキスト ボックス 42">
                <a:extLst>
                  <a:ext uri="{FF2B5EF4-FFF2-40B4-BE49-F238E27FC236}">
                    <a16:creationId xmlns:a16="http://schemas.microsoft.com/office/drawing/2014/main" id="{1EF0B529-1A5E-2217-BB0C-B9E237C90455}"/>
                  </a:ext>
                </a:extLst>
              </p:cNvPr>
              <p:cNvSpPr txBox="1"/>
              <p:nvPr/>
            </p:nvSpPr>
            <p:spPr bwMode="auto">
              <a:xfrm>
                <a:off x="7604879" y="5668909"/>
                <a:ext cx="2265938" cy="215444"/>
              </a:xfrm>
              <a:prstGeom prst="rect">
                <a:avLst/>
              </a:prstGeom>
              <a:noFill/>
              <a:ln w="9525">
                <a:noFill/>
                <a:miter lim="800000"/>
                <a:headEnd/>
                <a:tailEnd/>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メニュー</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３</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メイリオ"/>
                </a:endParaRPr>
              </a:p>
            </p:txBody>
          </p:sp>
          <p:sp>
            <p:nvSpPr>
              <p:cNvPr id="44" name="テキスト ボックス 43">
                <a:extLst>
                  <a:ext uri="{FF2B5EF4-FFF2-40B4-BE49-F238E27FC236}">
                    <a16:creationId xmlns:a16="http://schemas.microsoft.com/office/drawing/2014/main" id="{3FDC8172-DD70-39E4-AD77-7E46E663E5E2}"/>
                  </a:ext>
                </a:extLst>
              </p:cNvPr>
              <p:cNvSpPr txBox="1"/>
              <p:nvPr/>
            </p:nvSpPr>
            <p:spPr bwMode="auto">
              <a:xfrm>
                <a:off x="2829850" y="4274657"/>
                <a:ext cx="215444" cy="1394252"/>
              </a:xfrm>
              <a:prstGeom prst="rect">
                <a:avLst/>
              </a:prstGeom>
              <a:noFill/>
              <a:ln w="9525">
                <a:no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第一優先</a:t>
                </a:r>
              </a:p>
            </p:txBody>
          </p:sp>
          <p:sp>
            <p:nvSpPr>
              <p:cNvPr id="45" name="テキスト ボックス 44">
                <a:extLst>
                  <a:ext uri="{FF2B5EF4-FFF2-40B4-BE49-F238E27FC236}">
                    <a16:creationId xmlns:a16="http://schemas.microsoft.com/office/drawing/2014/main" id="{59CFD9C3-3AB0-EB37-9B3A-0D08BB361162}"/>
                  </a:ext>
                </a:extLst>
              </p:cNvPr>
              <p:cNvSpPr txBox="1"/>
              <p:nvPr/>
            </p:nvSpPr>
            <p:spPr bwMode="auto">
              <a:xfrm>
                <a:off x="2829850" y="2845976"/>
                <a:ext cx="215444" cy="1404348"/>
              </a:xfrm>
              <a:prstGeom prst="rect">
                <a:avLst/>
              </a:prstGeom>
              <a:noFill/>
              <a:ln w="9525">
                <a:no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第二優先</a:t>
                </a:r>
              </a:p>
            </p:txBody>
          </p:sp>
          <p:sp>
            <p:nvSpPr>
              <p:cNvPr id="46" name="テキスト ボックス 45">
                <a:extLst>
                  <a:ext uri="{FF2B5EF4-FFF2-40B4-BE49-F238E27FC236}">
                    <a16:creationId xmlns:a16="http://schemas.microsoft.com/office/drawing/2014/main" id="{B7A5974B-DCB6-CBC6-5B66-E64EF46A4CEE}"/>
                  </a:ext>
                </a:extLst>
              </p:cNvPr>
              <p:cNvSpPr txBox="1"/>
              <p:nvPr/>
            </p:nvSpPr>
            <p:spPr bwMode="auto">
              <a:xfrm>
                <a:off x="2828556" y="1397518"/>
                <a:ext cx="215444" cy="1412887"/>
              </a:xfrm>
              <a:prstGeom prst="rect">
                <a:avLst/>
              </a:prstGeom>
              <a:noFill/>
              <a:ln w="9525">
                <a:no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第三優先</a:t>
                </a:r>
              </a:p>
            </p:txBody>
          </p:sp>
        </p:grpSp>
        <p:grpSp>
          <p:nvGrpSpPr>
            <p:cNvPr id="53" name="グループ化 52">
              <a:extLst>
                <a:ext uri="{FF2B5EF4-FFF2-40B4-BE49-F238E27FC236}">
                  <a16:creationId xmlns:a16="http://schemas.microsoft.com/office/drawing/2014/main" id="{827105E6-C739-770C-ED83-816CA60A6ED4}"/>
                </a:ext>
              </a:extLst>
            </p:cNvPr>
            <p:cNvGrpSpPr/>
            <p:nvPr/>
          </p:nvGrpSpPr>
          <p:grpSpPr>
            <a:xfrm>
              <a:off x="8933688" y="1368469"/>
              <a:ext cx="2749544" cy="3725395"/>
              <a:chOff x="8933688" y="1929117"/>
              <a:chExt cx="2749544" cy="3725395"/>
            </a:xfrm>
          </p:grpSpPr>
          <p:sp>
            <p:nvSpPr>
              <p:cNvPr id="10" name="正方形/長方形 9">
                <a:extLst>
                  <a:ext uri="{FF2B5EF4-FFF2-40B4-BE49-F238E27FC236}">
                    <a16:creationId xmlns:a16="http://schemas.microsoft.com/office/drawing/2014/main" id="{95B99308-5032-BD2C-589A-9C393FA7253A}"/>
                  </a:ext>
                </a:extLst>
              </p:cNvPr>
              <p:cNvSpPr/>
              <p:nvPr/>
            </p:nvSpPr>
            <p:spPr>
              <a:xfrm>
                <a:off x="8933688" y="2242132"/>
                <a:ext cx="2739392" cy="3412380"/>
              </a:xfrm>
              <a:prstGeom prst="rect">
                <a:avLst/>
              </a:prstGeom>
              <a:noFill/>
              <a:ln w="9525" cap="flat" cmpd="sng" algn="ctr">
                <a:solidFill>
                  <a:srgbClr val="FFFFFF">
                    <a:lumMod val="50000"/>
                  </a:srgbClr>
                </a:solidFill>
                <a:prstDash val="solid"/>
              </a:ln>
              <a:effectLst/>
            </p:spPr>
            <p:txBody>
              <a:bodyPr vert="horz" lIns="36000" rIns="36000" rtlCol="0" anchor="ctr"/>
              <a:lstStyle/>
              <a:p>
                <a:pPr fontAlgn="base">
                  <a:spcBef>
                    <a:spcPct val="0"/>
                  </a:spcBef>
                  <a:spcAft>
                    <a:spcPct val="0"/>
                  </a:spcAft>
                  <a:defRPr/>
                </a:pPr>
                <a:r>
                  <a:rPr kumimoji="0" lang="ja-JP" altLang="en-US" sz="1400" b="1" u="sng" kern="0" dirty="0">
                    <a:solidFill>
                      <a:srgbClr val="000000">
                        <a:lumMod val="65000"/>
                        <a:lumOff val="35000"/>
                      </a:srgbClr>
                    </a:solidFill>
                    <a:latin typeface="Meiryo UI" panose="020B0604030504040204" pitchFamily="50" charset="-128"/>
                    <a:ea typeface="Meiryo UI" panose="020B0604030504040204" pitchFamily="50" charset="-128"/>
                  </a:rPr>
                  <a:t>市場セグメント</a:t>
                </a:r>
                <a:endParaRPr kumimoji="0" lang="en-US" altLang="ja-JP" sz="14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第一優先：約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加工食品・飲料：約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39</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化粧品・日用品：約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5</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千社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文具・生活雑貨：約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5</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千社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第二優先：約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77</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観光・宿泊：約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43</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製造業・</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IT</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34</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第三優先：</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43</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建設業：約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43</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b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br>
                <a:endParaRPr kumimoji="0" lang="en-US" altLang="ja-JP" sz="14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fontAlgn="base">
                  <a:spcBef>
                    <a:spcPct val="0"/>
                  </a:spcBef>
                  <a:spcAft>
                    <a:spcPct val="0"/>
                  </a:spcAft>
                  <a:defRPr/>
                </a:pPr>
                <a:r>
                  <a:rPr kumimoji="0" lang="ja-JP" altLang="en-US" sz="1400" b="1" u="sng" kern="0" dirty="0">
                    <a:solidFill>
                      <a:srgbClr val="000000">
                        <a:lumMod val="65000"/>
                        <a:lumOff val="35000"/>
                      </a:srgbClr>
                    </a:solidFill>
                    <a:latin typeface="Meiryo UI" panose="020B0604030504040204" pitchFamily="50" charset="-128"/>
                    <a:ea typeface="Meiryo UI" panose="020B0604030504040204" pitchFamily="50" charset="-128"/>
                  </a:rPr>
                  <a:t>サービスメニュー</a:t>
                </a:r>
                <a:endParaRPr kumimoji="0" lang="en-US" altLang="ja-JP" sz="14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メニュー１：</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20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万円</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/1</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案件</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メニュー２：</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30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万円</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/1</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案件</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メニュー３：</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万円</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/1</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案件</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nvGrpSpPr>
              <p:cNvPr id="52" name="グループ化 51">
                <a:extLst>
                  <a:ext uri="{FF2B5EF4-FFF2-40B4-BE49-F238E27FC236}">
                    <a16:creationId xmlns:a16="http://schemas.microsoft.com/office/drawing/2014/main" id="{FB04ACB9-BC5F-8459-4AF7-E0C90084E238}"/>
                  </a:ext>
                </a:extLst>
              </p:cNvPr>
              <p:cNvGrpSpPr/>
              <p:nvPr/>
            </p:nvGrpSpPr>
            <p:grpSpPr>
              <a:xfrm>
                <a:off x="8933688" y="1929117"/>
                <a:ext cx="2749544" cy="307777"/>
                <a:chOff x="8529889" y="1929117"/>
                <a:chExt cx="3153343" cy="307777"/>
              </a:xfrm>
            </p:grpSpPr>
            <p:cxnSp>
              <p:nvCxnSpPr>
                <p:cNvPr id="50" name="直線コネクタ 6">
                  <a:extLst>
                    <a:ext uri="{FF2B5EF4-FFF2-40B4-BE49-F238E27FC236}">
                      <a16:creationId xmlns:a16="http://schemas.microsoft.com/office/drawing/2014/main" id="{F55BCFF4-9BE0-1CFF-E07E-146E7DF3CF64}"/>
                    </a:ext>
                  </a:extLst>
                </p:cNvPr>
                <p:cNvCxnSpPr/>
                <p:nvPr/>
              </p:nvCxnSpPr>
              <p:spPr>
                <a:xfrm>
                  <a:off x="8540045" y="2204873"/>
                  <a:ext cx="3143187" cy="0"/>
                </a:xfrm>
                <a:prstGeom prst="line">
                  <a:avLst/>
                </a:prstGeom>
                <a:noFill/>
                <a:ln w="9525" cap="flat" cmpd="sng" algn="ctr">
                  <a:solidFill>
                    <a:srgbClr val="000000"/>
                  </a:solidFill>
                  <a:prstDash val="solid"/>
                </a:ln>
                <a:effectLst/>
              </p:spPr>
            </p:cxnSp>
            <p:sp>
              <p:nvSpPr>
                <p:cNvPr id="51" name="テキスト ボックス 8">
                  <a:extLst>
                    <a:ext uri="{FF2B5EF4-FFF2-40B4-BE49-F238E27FC236}">
                      <a16:creationId xmlns:a16="http://schemas.microsoft.com/office/drawing/2014/main" id="{14F46452-D74B-CBC9-AEC6-5970FAB0E9F7}"/>
                    </a:ext>
                  </a:extLst>
                </p:cNvPr>
                <p:cNvSpPr txBox="1"/>
                <p:nvPr/>
              </p:nvSpPr>
              <p:spPr bwMode="auto">
                <a:xfrm>
                  <a:off x="8529889" y="1929117"/>
                  <a:ext cx="3143193"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試算の前提</a:t>
                  </a:r>
                  <a:endParaRPr kumimoji="0" lang="en-US" altLang="ja-JP"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grpSp>
    </p:spTree>
    <p:extLst>
      <p:ext uri="{BB962C8B-B14F-4D97-AF65-F5344CB8AC3E}">
        <p14:creationId xmlns:p14="http://schemas.microsoft.com/office/powerpoint/2010/main" val="68351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E7439-A5ED-2F9F-91D8-01251839D6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66A9EB-2563-63E4-282B-E645622BC5A8}"/>
              </a:ext>
            </a:extLst>
          </p:cNvPr>
          <p:cNvSpPr>
            <a:spLocks noGrp="1"/>
          </p:cNvSpPr>
          <p:nvPr>
            <p:ph type="title"/>
          </p:nvPr>
        </p:nvSpPr>
        <p:spPr/>
        <p:txBody>
          <a:bodyPr anchor="ctr"/>
          <a:lstStyle/>
          <a:p>
            <a:r>
              <a:rPr lang="en-US" altLang="ja-JP" dirty="0">
                <a:latin typeface="Meiryo UI" panose="020B0604030504040204" pitchFamily="50" charset="-128"/>
                <a:ea typeface="Meiryo UI" panose="020B0604030504040204" pitchFamily="50" charset="-128"/>
              </a:rPr>
              <a:t>P/L</a:t>
            </a:r>
            <a:r>
              <a:rPr lang="ja-JP" altLang="en-US" dirty="0">
                <a:latin typeface="Meiryo UI" panose="020B0604030504040204" pitchFamily="50" charset="-128"/>
                <a:ea typeface="Meiryo UI" panose="020B0604030504040204" pitchFamily="50" charset="-128"/>
              </a:rPr>
              <a:t>プラン</a:t>
            </a:r>
            <a:endParaRPr kumimoji="1" lang="ja-JP" altLang="en-US"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91CF9042-FFFA-F448-1C34-4D0FC4C74B8E}"/>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年目で黒字化し、</a:t>
            </a:r>
            <a:r>
              <a:rPr lang="en-US" altLang="ja-JP" dirty="0">
                <a:solidFill>
                  <a:schemeClr val="tx1">
                    <a:lumMod val="65000"/>
                    <a:lumOff val="35000"/>
                  </a:schemeClr>
                </a:solidFill>
                <a:latin typeface="Meiryo UI"/>
                <a:ea typeface="Meiryo UI"/>
                <a:cs typeface="Hiragino Kaku Gothic Pro W3" charset="-128"/>
              </a:rPr>
              <a:t>10</a:t>
            </a:r>
            <a:r>
              <a:rPr lang="ja-JP" altLang="en-US" dirty="0">
                <a:solidFill>
                  <a:schemeClr val="tx1">
                    <a:lumMod val="65000"/>
                    <a:lumOff val="35000"/>
                  </a:schemeClr>
                </a:solidFill>
                <a:latin typeface="Meiryo UI"/>
                <a:ea typeface="Meiryo UI"/>
                <a:cs typeface="Hiragino Kaku Gothic Pro W3" charset="-128"/>
              </a:rPr>
              <a:t>年目で</a:t>
            </a:r>
            <a:r>
              <a:rPr lang="en-US" altLang="ja-JP" dirty="0">
                <a:solidFill>
                  <a:schemeClr val="tx1">
                    <a:lumMod val="65000"/>
                    <a:lumOff val="35000"/>
                  </a:schemeClr>
                </a:solidFill>
                <a:latin typeface="Meiryo UI"/>
                <a:ea typeface="Meiryo UI"/>
                <a:cs typeface="Hiragino Kaku Gothic Pro W3" charset="-128"/>
              </a:rPr>
              <a:t>1,000</a:t>
            </a:r>
            <a:r>
              <a:rPr lang="ja-JP" altLang="en-US" dirty="0">
                <a:solidFill>
                  <a:schemeClr val="tx1">
                    <a:lumMod val="65000"/>
                    <a:lumOff val="35000"/>
                  </a:schemeClr>
                </a:solidFill>
                <a:latin typeface="Meiryo UI"/>
                <a:ea typeface="Meiryo UI"/>
                <a:cs typeface="Hiragino Kaku Gothic Pro W3" charset="-128"/>
              </a:rPr>
              <a:t>憶円となるシナリオを予測した。</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398" name="AutoShape 374">
            <a:extLst>
              <a:ext uri="{FF2B5EF4-FFF2-40B4-BE49-F238E27FC236}">
                <a16:creationId xmlns:a16="http://schemas.microsoft.com/office/drawing/2014/main" id="{A3693B2B-94DD-4043-14C1-9F46E2B6B293}"/>
              </a:ext>
            </a:extLst>
          </p:cNvPr>
          <p:cNvSpPr>
            <a:spLocks noChangeAspect="1" noChangeArrowheads="1" noTextEdit="1"/>
          </p:cNvSpPr>
          <p:nvPr/>
        </p:nvSpPr>
        <p:spPr bwMode="auto">
          <a:xfrm>
            <a:off x="269875" y="2147888"/>
            <a:ext cx="9361488"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5" name="表 4">
            <a:extLst>
              <a:ext uri="{FF2B5EF4-FFF2-40B4-BE49-F238E27FC236}">
                <a16:creationId xmlns:a16="http://schemas.microsoft.com/office/drawing/2014/main" id="{3E85A7A6-1022-CBCA-6747-C5A19E46A451}"/>
              </a:ext>
            </a:extLst>
          </p:cNvPr>
          <p:cNvGraphicFramePr>
            <a:graphicFrameLocks noGrp="1"/>
          </p:cNvGraphicFramePr>
          <p:nvPr>
            <p:extLst>
              <p:ext uri="{D42A27DB-BD31-4B8C-83A1-F6EECF244321}">
                <p14:modId xmlns:p14="http://schemas.microsoft.com/office/powerpoint/2010/main" val="4160454443"/>
              </p:ext>
            </p:extLst>
          </p:nvPr>
        </p:nvGraphicFramePr>
        <p:xfrm>
          <a:off x="281783" y="1251157"/>
          <a:ext cx="11628435" cy="3083665"/>
        </p:xfrm>
        <a:graphic>
          <a:graphicData uri="http://schemas.openxmlformats.org/drawingml/2006/table">
            <a:tbl>
              <a:tblPr firstRow="1" bandRow="1">
                <a:tableStyleId>{5940675A-B579-460E-94D1-54222C63F5DA}</a:tableStyleId>
              </a:tblPr>
              <a:tblGrid>
                <a:gridCol w="553338">
                  <a:extLst>
                    <a:ext uri="{9D8B030D-6E8A-4147-A177-3AD203B41FA5}">
                      <a16:colId xmlns:a16="http://schemas.microsoft.com/office/drawing/2014/main" val="2094877966"/>
                    </a:ext>
                  </a:extLst>
                </a:gridCol>
                <a:gridCol w="1235652">
                  <a:extLst>
                    <a:ext uri="{9D8B030D-6E8A-4147-A177-3AD203B41FA5}">
                      <a16:colId xmlns:a16="http://schemas.microsoft.com/office/drawing/2014/main" val="2253723798"/>
                    </a:ext>
                  </a:extLst>
                </a:gridCol>
                <a:gridCol w="894495">
                  <a:extLst>
                    <a:ext uri="{9D8B030D-6E8A-4147-A177-3AD203B41FA5}">
                      <a16:colId xmlns:a16="http://schemas.microsoft.com/office/drawing/2014/main" val="2353615624"/>
                    </a:ext>
                  </a:extLst>
                </a:gridCol>
                <a:gridCol w="894495">
                  <a:extLst>
                    <a:ext uri="{9D8B030D-6E8A-4147-A177-3AD203B41FA5}">
                      <a16:colId xmlns:a16="http://schemas.microsoft.com/office/drawing/2014/main" val="56639473"/>
                    </a:ext>
                  </a:extLst>
                </a:gridCol>
                <a:gridCol w="894495">
                  <a:extLst>
                    <a:ext uri="{9D8B030D-6E8A-4147-A177-3AD203B41FA5}">
                      <a16:colId xmlns:a16="http://schemas.microsoft.com/office/drawing/2014/main" val="3191382867"/>
                    </a:ext>
                  </a:extLst>
                </a:gridCol>
                <a:gridCol w="894495">
                  <a:extLst>
                    <a:ext uri="{9D8B030D-6E8A-4147-A177-3AD203B41FA5}">
                      <a16:colId xmlns:a16="http://schemas.microsoft.com/office/drawing/2014/main" val="2547005558"/>
                    </a:ext>
                  </a:extLst>
                </a:gridCol>
                <a:gridCol w="894495">
                  <a:extLst>
                    <a:ext uri="{9D8B030D-6E8A-4147-A177-3AD203B41FA5}">
                      <a16:colId xmlns:a16="http://schemas.microsoft.com/office/drawing/2014/main" val="3670965465"/>
                    </a:ext>
                  </a:extLst>
                </a:gridCol>
                <a:gridCol w="894495">
                  <a:extLst>
                    <a:ext uri="{9D8B030D-6E8A-4147-A177-3AD203B41FA5}">
                      <a16:colId xmlns:a16="http://schemas.microsoft.com/office/drawing/2014/main" val="210699445"/>
                    </a:ext>
                  </a:extLst>
                </a:gridCol>
                <a:gridCol w="894495">
                  <a:extLst>
                    <a:ext uri="{9D8B030D-6E8A-4147-A177-3AD203B41FA5}">
                      <a16:colId xmlns:a16="http://schemas.microsoft.com/office/drawing/2014/main" val="610725738"/>
                    </a:ext>
                  </a:extLst>
                </a:gridCol>
                <a:gridCol w="894495">
                  <a:extLst>
                    <a:ext uri="{9D8B030D-6E8A-4147-A177-3AD203B41FA5}">
                      <a16:colId xmlns:a16="http://schemas.microsoft.com/office/drawing/2014/main" val="3460662712"/>
                    </a:ext>
                  </a:extLst>
                </a:gridCol>
                <a:gridCol w="894495">
                  <a:extLst>
                    <a:ext uri="{9D8B030D-6E8A-4147-A177-3AD203B41FA5}">
                      <a16:colId xmlns:a16="http://schemas.microsoft.com/office/drawing/2014/main" val="1641786180"/>
                    </a:ext>
                  </a:extLst>
                </a:gridCol>
                <a:gridCol w="894495">
                  <a:extLst>
                    <a:ext uri="{9D8B030D-6E8A-4147-A177-3AD203B41FA5}">
                      <a16:colId xmlns:a16="http://schemas.microsoft.com/office/drawing/2014/main" val="601041004"/>
                    </a:ext>
                  </a:extLst>
                </a:gridCol>
                <a:gridCol w="894495">
                  <a:extLst>
                    <a:ext uri="{9D8B030D-6E8A-4147-A177-3AD203B41FA5}">
                      <a16:colId xmlns:a16="http://schemas.microsoft.com/office/drawing/2014/main" val="3295060903"/>
                    </a:ext>
                  </a:extLst>
                </a:gridCol>
              </a:tblGrid>
              <a:tr h="0">
                <a:tc>
                  <a:txBody>
                    <a:bodyPr/>
                    <a:lstStyle/>
                    <a:p>
                      <a:endParaRPr kumimoji="1" lang="ja-JP" altLang="en-US" sz="1050" dirty="0"/>
                    </a:p>
                  </a:txBody>
                  <a:tcPr anchor="ctr">
                    <a:lnL w="12700" cmpd="sng">
                      <a:noFill/>
                    </a:lnL>
                    <a:lnR w="12700" cmpd="sng">
                      <a:noFill/>
                    </a:lnR>
                    <a:lnT w="12700" cmpd="sng">
                      <a:noFill/>
                    </a:lnT>
                  </a:tcPr>
                </a:tc>
                <a:tc>
                  <a:txBody>
                    <a:bodyPr/>
                    <a:lstStyle/>
                    <a:p>
                      <a:endParaRPr kumimoji="1" lang="ja-JP" altLang="en-US" sz="1050" dirty="0"/>
                    </a:p>
                  </a:txBody>
                  <a:tcPr anchor="ctr">
                    <a:lnL w="12700" cmpd="sng">
                      <a:noFill/>
                    </a:lnL>
                    <a:lnR w="12700" cap="flat" cmpd="sng" algn="ctr">
                      <a:solidFill>
                        <a:schemeClr val="tx1"/>
                      </a:solidFill>
                      <a:prstDash val="solid"/>
                      <a:round/>
                      <a:headEnd type="none" w="med" len="med"/>
                      <a:tailEnd type="none" w="med" len="med"/>
                    </a:lnR>
                    <a:lnT w="12700" cmpd="sng">
                      <a:noFill/>
                    </a:lnT>
                  </a:tcPr>
                </a:tc>
                <a:tc>
                  <a:txBody>
                    <a:bodyPr/>
                    <a:lstStyle/>
                    <a:p>
                      <a:pPr algn="ct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単位</a:t>
                      </a:r>
                      <a:endParaRPr kumimoji="1" lang="ja-JP" altLang="en-US" sz="1050" dirty="0"/>
                    </a:p>
                  </a:txBody>
                  <a:tcPr anchor="ctr">
                    <a:lnL w="12700" cap="flat" cmpd="sng" algn="ctr">
                      <a:solidFill>
                        <a:schemeClr val="tx1"/>
                      </a:solidFill>
                      <a:prstDash val="solid"/>
                      <a:round/>
                      <a:headEnd type="none" w="med" len="med"/>
                      <a:tailEnd type="none" w="med" len="med"/>
                    </a:ln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7</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extLst>
                  <a:ext uri="{0D108BD9-81ED-4DB2-BD59-A6C34878D82A}">
                    <a16:rowId xmlns:a16="http://schemas.microsoft.com/office/drawing/2014/main" val="2428692876"/>
                  </a:ext>
                </a:extLst>
              </a:tr>
              <a:tr h="312378">
                <a:tc rowSpan="4">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売上</a:t>
                      </a:r>
                    </a:p>
                  </a:txBody>
                  <a:tcPr>
                    <a:lnR w="12700" cmpd="sng">
                      <a:noFill/>
                    </a:lnR>
                    <a:solidFill>
                      <a:schemeClr val="accent1">
                        <a:lumMod val="20000"/>
                        <a:lumOff val="80000"/>
                      </a:schemeClr>
                    </a:solidFill>
                  </a:tcPr>
                </a:tc>
                <a:tc>
                  <a:txBody>
                    <a:bodyPr/>
                    <a:lstStyle/>
                    <a:p>
                      <a:endParaRPr kumimoji="1" lang="ja-JP" altLang="en-US" sz="1050" b="1" dirty="0"/>
                    </a:p>
                  </a:txBody>
                  <a:tcPr anchor="ctr">
                    <a:lnL w="12700" cmpd="sng">
                      <a:noFill/>
                    </a:lnL>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310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1,100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12,000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25,000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70,000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100,000</a:t>
                      </a:r>
                    </a:p>
                  </a:txBody>
                  <a:tcPr marL="6350" marR="6350" marT="6350" marB="0" anchor="ctr"/>
                </a:tc>
                <a:extLst>
                  <a:ext uri="{0D108BD9-81ED-4DB2-BD59-A6C34878D82A}">
                    <a16:rowId xmlns:a16="http://schemas.microsoft.com/office/drawing/2014/main" val="2101632327"/>
                  </a:ext>
                </a:extLst>
              </a:tr>
              <a:tr h="312378">
                <a:tc vMerge="1">
                  <a:txBody>
                    <a:bodyPr/>
                    <a:lstStyle/>
                    <a:p>
                      <a:endParaRPr kumimoji="1" lang="ja-JP" altLang="en-US" dirty="0"/>
                    </a:p>
                  </a:txBody>
                  <a:tcPr/>
                </a:tc>
                <a:tc>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メニュー</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a:t>
                      </a:r>
                      <a:endParaRPr kumimoji="1" lang="ja-JP" altLang="en-US" sz="1050" b="1" dirty="0"/>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310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540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920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1,600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2,600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4,200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42,000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60,000</a:t>
                      </a:r>
                    </a:p>
                  </a:txBody>
                  <a:tcPr marL="6350" marR="6350" marT="6350" marB="0" anchor="ctr"/>
                </a:tc>
                <a:extLst>
                  <a:ext uri="{0D108BD9-81ED-4DB2-BD59-A6C34878D82A}">
                    <a16:rowId xmlns:a16="http://schemas.microsoft.com/office/drawing/2014/main" val="2760270200"/>
                  </a:ext>
                </a:extLst>
              </a:tr>
              <a:tr h="312378">
                <a:tc vMerge="1">
                  <a:txBody>
                    <a:bodyPr/>
                    <a:lstStyle/>
                    <a:p>
                      <a:endParaRPr/>
                    </a:p>
                  </a:txBody>
                  <a:tcPr/>
                </a:tc>
                <a:tc>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メニュー</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a:t>
                      </a:r>
                      <a:endParaRPr kumimoji="1" lang="ja-JP" altLang="en-US" sz="1050" b="1" dirty="0"/>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140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320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770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24,500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35,000</a:t>
                      </a:r>
                    </a:p>
                  </a:txBody>
                  <a:tcPr marL="6350" marR="6350" marT="6350" marB="0" anchor="ctr"/>
                </a:tc>
                <a:extLst>
                  <a:ext uri="{0D108BD9-81ED-4DB2-BD59-A6C34878D82A}">
                    <a16:rowId xmlns:a16="http://schemas.microsoft.com/office/drawing/2014/main" val="3173261827"/>
                  </a:ext>
                </a:extLst>
              </a:tr>
              <a:tr h="312378">
                <a:tc vMerge="1">
                  <a:txBody>
                    <a:bodyPr/>
                    <a:lstStyle/>
                    <a:p>
                      <a:endParaRPr dirty="0"/>
                    </a:p>
                  </a:txBody>
                  <a:tcPr/>
                </a:tc>
                <a:tc>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メニュー</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a:t>
                      </a:r>
                      <a:endParaRPr kumimoji="1" lang="ja-JP" altLang="en-US" sz="1050" b="1" dirty="0"/>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130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5,000</a:t>
                      </a:r>
                    </a:p>
                  </a:txBody>
                  <a:tcPr marL="6350" marR="6350" marT="6350" marB="0" anchor="ctr"/>
                </a:tc>
                <a:extLst>
                  <a:ext uri="{0D108BD9-81ED-4DB2-BD59-A6C34878D82A}">
                    <a16:rowId xmlns:a16="http://schemas.microsoft.com/office/drawing/2014/main" val="4031489498"/>
                  </a:ext>
                </a:extLst>
              </a:tr>
              <a:tr h="325393">
                <a:tc gridSpan="2">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原価</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各メニュー</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固定</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endParaRPr kumimoji="1" lang="ja-JP" altLang="en-US" sz="1050" b="1" dirty="0"/>
                    </a:p>
                  </a:txBody>
                  <a:tcPr anchor="ctr">
                    <a:solidFill>
                      <a:schemeClr val="accent1">
                        <a:lumMod val="20000"/>
                        <a:lumOff val="80000"/>
                      </a:schemeClr>
                    </a:solidFill>
                  </a:tcPr>
                </a:tc>
                <a:tc hMerge="1">
                  <a:txBody>
                    <a:bodyPr/>
                    <a:lstStyle/>
                    <a:p>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1,750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12,500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50,000</a:t>
                      </a:r>
                    </a:p>
                  </a:txBody>
                  <a:tcPr marL="6350" marR="6350" marT="6350" marB="0" anchor="ctr"/>
                </a:tc>
                <a:extLst>
                  <a:ext uri="{0D108BD9-81ED-4DB2-BD59-A6C34878D82A}">
                    <a16:rowId xmlns:a16="http://schemas.microsoft.com/office/drawing/2014/main" val="2286370697"/>
                  </a:ext>
                </a:extLst>
              </a:tr>
              <a:tr h="22126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粗利</a:t>
                      </a:r>
                      <a:endPar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endParaRPr>
                    </a:p>
                  </a:txBody>
                  <a:tcPr anchor="ctr">
                    <a:solidFill>
                      <a:schemeClr val="accent1">
                        <a:lumMod val="20000"/>
                        <a:lumOff val="80000"/>
                      </a:schemeClr>
                    </a:solidFill>
                  </a:tcPr>
                </a:tc>
                <a:tc hMerge="1">
                  <a:txBody>
                    <a:bodyPr/>
                    <a:lstStyle/>
                    <a:p>
                      <a:endParaRP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1,750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12,500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50,000</a:t>
                      </a:r>
                    </a:p>
                  </a:txBody>
                  <a:tcPr marL="6350" marR="6350" marT="6350" marB="0" anchor="ctr"/>
                </a:tc>
                <a:extLst>
                  <a:ext uri="{0D108BD9-81ED-4DB2-BD59-A6C34878D82A}">
                    <a16:rowId xmlns:a16="http://schemas.microsoft.com/office/drawing/2014/main" val="304400041"/>
                  </a:ext>
                </a:extLst>
              </a:tr>
              <a:tr h="22126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SGA</a:t>
                      </a:r>
                      <a:r>
                        <a:rPr kumimoji="0" lang="ja-JP" altLang="en-US" sz="1050" b="1" i="0" u="none" strike="noStrike" kern="0" cap="none" spc="0" normalizeH="0" baseline="3000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3000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a:t>
                      </a:r>
                      <a:endParaRPr kumimoji="1" lang="ja-JP" altLang="en-US" sz="1050" b="1" i="0" u="none" strike="noStrike" kern="1200" cap="none" spc="0" normalizeH="0" baseline="3000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solidFill>
                      <a:schemeClr val="accent1">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190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330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520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2,600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19,000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24,000</a:t>
                      </a:r>
                    </a:p>
                  </a:txBody>
                  <a:tcPr marL="6350" marR="6350" marT="6350" marB="0" anchor="ctr"/>
                </a:tc>
                <a:extLst>
                  <a:ext uri="{0D108BD9-81ED-4DB2-BD59-A6C34878D82A}">
                    <a16:rowId xmlns:a16="http://schemas.microsoft.com/office/drawing/2014/main" val="78150543"/>
                  </a:ext>
                </a:extLst>
              </a:tr>
              <a:tr h="20443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営業利益</a:t>
                      </a:r>
                      <a:r>
                        <a:rPr kumimoji="0" lang="ja-JP" altLang="en-US" sz="1050" b="1" i="0" u="none" strike="noStrike" kern="0" cap="none" spc="0" normalizeH="0" baseline="3000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3000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a:t>
                      </a:r>
                      <a:endParaRPr kumimoji="1" lang="ja-JP" altLang="en-US" sz="105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solidFill>
                      <a:schemeClr val="accent1">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mn-lt"/>
                        <a:ea typeface="+mn-ea"/>
                        <a:cs typeface="+mn-cs"/>
                      </a:endParaRP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26,000</a:t>
                      </a:r>
                    </a:p>
                  </a:txBody>
                  <a:tcPr marL="6350" marR="6350" marT="6350" marB="0" anchor="ctr"/>
                </a:tc>
                <a:extLst>
                  <a:ext uri="{0D108BD9-81ED-4DB2-BD59-A6C34878D82A}">
                    <a16:rowId xmlns:a16="http://schemas.microsoft.com/office/drawing/2014/main" val="4002566556"/>
                  </a:ext>
                </a:extLst>
              </a:tr>
              <a:tr h="22126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営業利益率</a:t>
                      </a:r>
                      <a:endParaRPr kumimoji="1" lang="ja-JP" altLang="en-US" sz="105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solidFill>
                      <a:schemeClr val="accent1">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11</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7</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13</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18</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23</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26</a:t>
                      </a:r>
                    </a:p>
                  </a:txBody>
                  <a:tcPr marL="6350" marR="6350" marT="6350" marB="0" anchor="ctr"/>
                </a:tc>
                <a:extLst>
                  <a:ext uri="{0D108BD9-81ED-4DB2-BD59-A6C34878D82A}">
                    <a16:rowId xmlns:a16="http://schemas.microsoft.com/office/drawing/2014/main" val="451386319"/>
                  </a:ext>
                </a:extLst>
              </a:tr>
              <a:tr h="22126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総運営人数（目安）</a:t>
                      </a:r>
                      <a:endParaRPr kumimoji="1" lang="ja-JP" altLang="en-US" sz="105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solidFill>
                      <a:schemeClr val="accent1">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人</a:t>
                      </a:r>
                      <a:endParaRPr kumimoji="0" lang="en-US" altLang="ja-JP" sz="105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endParaRP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220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1,300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1,800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2,200</a:t>
                      </a:r>
                    </a:p>
                  </a:txBody>
                  <a:tcPr marL="6350" marR="6350" marT="6350" marB="0" anchor="ctr"/>
                </a:tc>
                <a:extLst>
                  <a:ext uri="{0D108BD9-81ED-4DB2-BD59-A6C34878D82A}">
                    <a16:rowId xmlns:a16="http://schemas.microsoft.com/office/drawing/2014/main" val="1475074722"/>
                  </a:ext>
                </a:extLst>
              </a:tr>
            </a:tbl>
          </a:graphicData>
        </a:graphic>
      </p:graphicFrame>
      <p:sp>
        <p:nvSpPr>
          <p:cNvPr id="13" name="フッター プレースホルダー 3">
            <a:extLst>
              <a:ext uri="{FF2B5EF4-FFF2-40B4-BE49-F238E27FC236}">
                <a16:creationId xmlns:a16="http://schemas.microsoft.com/office/drawing/2014/main" id="{D8A24648-607A-D674-42C0-ED18893E98E0}"/>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grpSp>
        <p:nvGrpSpPr>
          <p:cNvPr id="15" name="グループ化 14">
            <a:extLst>
              <a:ext uri="{FF2B5EF4-FFF2-40B4-BE49-F238E27FC236}">
                <a16:creationId xmlns:a16="http://schemas.microsoft.com/office/drawing/2014/main" id="{25682A11-6A7A-D53A-CC41-8B44CE508CBF}"/>
              </a:ext>
            </a:extLst>
          </p:cNvPr>
          <p:cNvGrpSpPr/>
          <p:nvPr/>
        </p:nvGrpSpPr>
        <p:grpSpPr>
          <a:xfrm>
            <a:off x="281783" y="4396693"/>
            <a:ext cx="5064252" cy="2074227"/>
            <a:chOff x="281783" y="4623457"/>
            <a:chExt cx="5064252" cy="2074227"/>
          </a:xfrm>
        </p:grpSpPr>
        <p:graphicFrame>
          <p:nvGraphicFramePr>
            <p:cNvPr id="3" name="グラフ 2">
              <a:extLst>
                <a:ext uri="{FF2B5EF4-FFF2-40B4-BE49-F238E27FC236}">
                  <a16:creationId xmlns:a16="http://schemas.microsoft.com/office/drawing/2014/main" id="{8857830A-8262-4AF0-53B1-4FFAD00F00EB}"/>
                </a:ext>
              </a:extLst>
            </p:cNvPr>
            <p:cNvGraphicFramePr>
              <a:graphicFrameLocks/>
            </p:cNvGraphicFramePr>
            <p:nvPr>
              <p:extLst>
                <p:ext uri="{D42A27DB-BD31-4B8C-83A1-F6EECF244321}">
                  <p14:modId xmlns:p14="http://schemas.microsoft.com/office/powerpoint/2010/main" val="4146563696"/>
                </p:ext>
              </p:extLst>
            </p:nvPr>
          </p:nvGraphicFramePr>
          <p:xfrm>
            <a:off x="281783" y="4623457"/>
            <a:ext cx="5064252" cy="2074227"/>
          </p:xfrm>
          <a:graphic>
            <a:graphicData uri="http://schemas.openxmlformats.org/drawingml/2006/chart">
              <c:chart xmlns:c="http://schemas.openxmlformats.org/drawingml/2006/chart" xmlns:r="http://schemas.openxmlformats.org/officeDocument/2006/relationships" r:id="rId2"/>
            </a:graphicData>
          </a:graphic>
        </p:graphicFrame>
        <p:sp>
          <p:nvSpPr>
            <p:cNvPr id="14" name="テキスト ボックス 13">
              <a:extLst>
                <a:ext uri="{FF2B5EF4-FFF2-40B4-BE49-F238E27FC236}">
                  <a16:creationId xmlns:a16="http://schemas.microsoft.com/office/drawing/2014/main" id="{0C5BE0C8-798D-2465-BDFD-7995543C277A}"/>
                </a:ext>
              </a:extLst>
            </p:cNvPr>
            <p:cNvSpPr txBox="1"/>
            <p:nvPr/>
          </p:nvSpPr>
          <p:spPr bwMode="auto">
            <a:xfrm>
              <a:off x="664560" y="4636156"/>
              <a:ext cx="488693" cy="107722"/>
            </a:xfrm>
            <a:prstGeom prst="rect">
              <a:avLst/>
            </a:prstGeom>
            <a:noFill/>
            <a:ln w="9525">
              <a:noFill/>
              <a:miter lim="800000"/>
              <a:headEnd/>
              <a:tailEnd/>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7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(M</a:t>
              </a:r>
              <a:r>
                <a:rPr kumimoji="0" lang="ja-JP" altLang="en-US" sz="7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円</a:t>
              </a:r>
              <a:r>
                <a:rPr kumimoji="0" lang="en-US" altLang="ja-JP" sz="7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a:t>
              </a:r>
            </a:p>
          </p:txBody>
        </p:sp>
      </p:grpSp>
      <p:sp>
        <p:nvSpPr>
          <p:cNvPr id="16" name="正方形/長方形 15">
            <a:extLst>
              <a:ext uri="{FF2B5EF4-FFF2-40B4-BE49-F238E27FC236}">
                <a16:creationId xmlns:a16="http://schemas.microsoft.com/office/drawing/2014/main" id="{0375B95E-54EE-339C-A4D7-2E6AD3BCF46A}"/>
              </a:ext>
            </a:extLst>
          </p:cNvPr>
          <p:cNvSpPr/>
          <p:nvPr/>
        </p:nvSpPr>
        <p:spPr>
          <a:xfrm>
            <a:off x="6419850" y="4396693"/>
            <a:ext cx="5502275" cy="1196019"/>
          </a:xfrm>
          <a:prstGeom prst="rect">
            <a:avLst/>
          </a:prstGeom>
          <a:noFill/>
          <a:ln w="9525" cap="flat" cmpd="sng" algn="ctr">
            <a:noFill/>
            <a:prstDash val="solid"/>
          </a:ln>
          <a:effectLst/>
        </p:spPr>
        <p:txBody>
          <a:bodyPr vert="horz" lIns="36000" rIns="36000" rtlCol="0" anchor="t"/>
          <a:lstStyle/>
          <a:p>
            <a:pPr fontAlgn="base">
              <a:spcBef>
                <a:spcPct val="0"/>
              </a:spcBef>
              <a:spcAft>
                <a:spcPct val="0"/>
              </a:spcAft>
              <a:defRPr/>
            </a:pP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*1</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：販管費は一般的な</a:t>
            </a: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SaaS</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企業（売上高の</a:t>
            </a: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70%</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を投下するケースあり）を参考に算出した</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a:p>
            <a:pPr fontAlgn="base">
              <a:spcBef>
                <a:spcPct val="0"/>
              </a:spcBef>
              <a:spcAft>
                <a:spcPct val="0"/>
              </a:spcAft>
              <a:defRPr/>
            </a:pP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*2</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：営業利益は規模の拡大とともに数値が良くなる</a:t>
            </a: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SaaS</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企業の傾向を参考に算出した</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6470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39F6-4ED0-C6B3-34FD-7461F1423C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B41D81F-CF63-5E19-DD74-CA77A27BE104}"/>
              </a:ext>
            </a:extLst>
          </p:cNvPr>
          <p:cNvSpPr>
            <a:spLocks noGrp="1"/>
          </p:cNvSpPr>
          <p:nvPr>
            <p:ph type="title"/>
          </p:nvPr>
        </p:nvSpPr>
        <p:spPr/>
        <p:txBody>
          <a:bodyPr/>
          <a:lstStyle/>
          <a:p>
            <a:r>
              <a:rPr kumimoji="1" lang="ja-JP" altLang="en-US" dirty="0"/>
              <a:t>７．持続性</a:t>
            </a:r>
          </a:p>
        </p:txBody>
      </p:sp>
      <p:sp>
        <p:nvSpPr>
          <p:cNvPr id="3" name="テキスト プレースホルダー 2">
            <a:extLst>
              <a:ext uri="{FF2B5EF4-FFF2-40B4-BE49-F238E27FC236}">
                <a16:creationId xmlns:a16="http://schemas.microsoft.com/office/drawing/2014/main" id="{8E9AA888-75BC-CC0A-41AF-B7F1902030B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032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1C9F6-8CBA-7075-E54A-8FF42DF0278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B40CFC-866C-E9F5-ABAB-E79276480434}"/>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本ビジネスモデルの継続性と可能性について</a:t>
            </a:r>
          </a:p>
        </p:txBody>
      </p:sp>
      <p:sp>
        <p:nvSpPr>
          <p:cNvPr id="4" name="フッター プレースホルダー 3">
            <a:extLst>
              <a:ext uri="{FF2B5EF4-FFF2-40B4-BE49-F238E27FC236}">
                <a16:creationId xmlns:a16="http://schemas.microsoft.com/office/drawing/2014/main" id="{D8006AAA-C3B6-AF33-1F6B-805E500873AA}"/>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3AAB18D4-FB54-5649-771B-B5556310F147}"/>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本ビジネスはデータ</a:t>
            </a:r>
            <a:r>
              <a:rPr lang="en-US" altLang="ja-JP" dirty="0">
                <a:solidFill>
                  <a:schemeClr val="tx1">
                    <a:lumMod val="65000"/>
                    <a:lumOff val="35000"/>
                  </a:schemeClr>
                </a:solidFill>
                <a:latin typeface="Meiryo UI"/>
                <a:ea typeface="Meiryo UI"/>
                <a:cs typeface="Hiragino Kaku Gothic Pro W3" charset="-128"/>
              </a:rPr>
              <a:t>×AI</a:t>
            </a:r>
            <a:r>
              <a:rPr lang="ja-JP" altLang="en-US" dirty="0">
                <a:solidFill>
                  <a:schemeClr val="tx1">
                    <a:lumMod val="65000"/>
                    <a:lumOff val="35000"/>
                  </a:schemeClr>
                </a:solidFill>
                <a:latin typeface="Meiryo UI"/>
                <a:ea typeface="Meiryo UI"/>
                <a:cs typeface="Hiragino Kaku Gothic Pro W3" charset="-128"/>
              </a:rPr>
              <a:t>の活用により、ユーザー価値が向上し競争優位性を構築できる仕組みになっている。</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また、潜在的なユーザー層へのアプローチや新たなデータ売買のビジネスを生み出せるといった可能性もある。</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77" name="四角形: 角を丸くする 76">
            <a:extLst>
              <a:ext uri="{FF2B5EF4-FFF2-40B4-BE49-F238E27FC236}">
                <a16:creationId xmlns:a16="http://schemas.microsoft.com/office/drawing/2014/main" id="{B67E2DA2-AB0E-BE6D-FCCD-AE432A6BA732}"/>
              </a:ext>
            </a:extLst>
          </p:cNvPr>
          <p:cNvSpPr/>
          <p:nvPr/>
        </p:nvSpPr>
        <p:spPr>
          <a:xfrm>
            <a:off x="1632368" y="5031391"/>
            <a:ext cx="1404934" cy="404065"/>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リクルート</a:t>
            </a:r>
            <a:endParaRPr kumimoji="1" lang="en-US" altLang="ja-JP" sz="900" dirty="0">
              <a:latin typeface="Meiryo UI" panose="020B0604030504040204" pitchFamily="50" charset="-128"/>
              <a:ea typeface="Meiryo UI" panose="020B0604030504040204" pitchFamily="50" charset="-128"/>
            </a:endParaRPr>
          </a:p>
        </p:txBody>
      </p:sp>
      <p:grpSp>
        <p:nvGrpSpPr>
          <p:cNvPr id="83" name="グループ化 82">
            <a:extLst>
              <a:ext uri="{FF2B5EF4-FFF2-40B4-BE49-F238E27FC236}">
                <a16:creationId xmlns:a16="http://schemas.microsoft.com/office/drawing/2014/main" id="{ECD5CADD-2CBD-3581-A545-EB02FF6C2071}"/>
              </a:ext>
            </a:extLst>
          </p:cNvPr>
          <p:cNvGrpSpPr/>
          <p:nvPr/>
        </p:nvGrpSpPr>
        <p:grpSpPr>
          <a:xfrm>
            <a:off x="3232301" y="1507829"/>
            <a:ext cx="8686916" cy="3664246"/>
            <a:chOff x="2498876" y="1488779"/>
            <a:chExt cx="8889698" cy="3749782"/>
          </a:xfrm>
        </p:grpSpPr>
        <p:grpSp>
          <p:nvGrpSpPr>
            <p:cNvPr id="82" name="グループ化 81">
              <a:extLst>
                <a:ext uri="{FF2B5EF4-FFF2-40B4-BE49-F238E27FC236}">
                  <a16:creationId xmlns:a16="http://schemas.microsoft.com/office/drawing/2014/main" id="{C0175425-52EC-1CAC-EF4E-EF023E1D9C38}"/>
                </a:ext>
              </a:extLst>
            </p:cNvPr>
            <p:cNvGrpSpPr/>
            <p:nvPr/>
          </p:nvGrpSpPr>
          <p:grpSpPr>
            <a:xfrm>
              <a:off x="6929658" y="2739530"/>
              <a:ext cx="740101" cy="1170399"/>
              <a:chOff x="6153452" y="2682380"/>
              <a:chExt cx="740101" cy="1170399"/>
            </a:xfrm>
          </p:grpSpPr>
          <p:sp>
            <p:nvSpPr>
              <p:cNvPr id="27" name="矢印: 右 26">
                <a:extLst>
                  <a:ext uri="{FF2B5EF4-FFF2-40B4-BE49-F238E27FC236}">
                    <a16:creationId xmlns:a16="http://schemas.microsoft.com/office/drawing/2014/main" id="{8FF74906-7474-0E80-3808-FFD8F436B10B}"/>
                  </a:ext>
                </a:extLst>
              </p:cNvPr>
              <p:cNvSpPr/>
              <p:nvPr/>
            </p:nvSpPr>
            <p:spPr>
              <a:xfrm>
                <a:off x="6176168" y="2931170"/>
                <a:ext cx="694668" cy="92160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801FF43-57B4-B954-A46B-02BC1E64D045}"/>
                  </a:ext>
                </a:extLst>
              </p:cNvPr>
              <p:cNvSpPr txBox="1"/>
              <p:nvPr/>
            </p:nvSpPr>
            <p:spPr>
              <a:xfrm>
                <a:off x="6153452" y="2682380"/>
                <a:ext cx="740101" cy="211824"/>
              </a:xfrm>
              <a:prstGeom prst="rect">
                <a:avLst/>
              </a:prstGeom>
            </p:spPr>
            <p:txBody>
              <a:bodyPr wrap="square" lIns="0" tIns="0" rIns="0" bIns="0" rtlCol="0" anchor="ctr">
                <a:noAutofit/>
              </a:bodyPr>
              <a:lstStyle/>
              <a:p>
                <a:pPr marR="0" indent="0" algn="ctr" fontAlgn="base">
                  <a:lnSpc>
                    <a:spcPct val="100000"/>
                  </a:lnSpc>
                  <a:spcBef>
                    <a:spcPct val="0"/>
                  </a:spcBef>
                  <a:spcAft>
                    <a:spcPct val="0"/>
                  </a:spcAft>
                  <a:buClrTx/>
                  <a:buSzTx/>
                  <a:buFontTx/>
                  <a:buNone/>
                  <a:tabLst/>
                  <a:defRPr/>
                </a:pP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データ蓄積</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nvGrpSpPr>
            <p:cNvPr id="80" name="グループ化 79">
              <a:extLst>
                <a:ext uri="{FF2B5EF4-FFF2-40B4-BE49-F238E27FC236}">
                  <a16:creationId xmlns:a16="http://schemas.microsoft.com/office/drawing/2014/main" id="{66531165-6468-01BE-1D39-11494AFAE381}"/>
                </a:ext>
              </a:extLst>
            </p:cNvPr>
            <p:cNvGrpSpPr/>
            <p:nvPr/>
          </p:nvGrpSpPr>
          <p:grpSpPr>
            <a:xfrm>
              <a:off x="2498876" y="1488780"/>
              <a:ext cx="4266159" cy="3749781"/>
              <a:chOff x="1651151" y="1488780"/>
              <a:chExt cx="4266159" cy="3749781"/>
            </a:xfrm>
          </p:grpSpPr>
          <p:sp>
            <p:nvSpPr>
              <p:cNvPr id="14" name="矢印: 左カーブ 13">
                <a:extLst>
                  <a:ext uri="{FF2B5EF4-FFF2-40B4-BE49-F238E27FC236}">
                    <a16:creationId xmlns:a16="http://schemas.microsoft.com/office/drawing/2014/main" id="{7E742A9F-0FD4-F86D-D11A-C1845D5636FA}"/>
                  </a:ext>
                </a:extLst>
              </p:cNvPr>
              <p:cNvSpPr/>
              <p:nvPr/>
            </p:nvSpPr>
            <p:spPr>
              <a:xfrm>
                <a:off x="5457383" y="2064264"/>
                <a:ext cx="459927" cy="26032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8036FDEB-7BDF-CD27-7B24-6A6EA24FF47F}"/>
                  </a:ext>
                </a:extLst>
              </p:cNvPr>
              <p:cNvSpPr txBox="1"/>
              <p:nvPr/>
            </p:nvSpPr>
            <p:spPr>
              <a:xfrm>
                <a:off x="2468935" y="2780493"/>
                <a:ext cx="740101" cy="211824"/>
              </a:xfrm>
              <a:prstGeom prst="rect">
                <a:avLst/>
              </a:prstGeom>
            </p:spPr>
            <p:txBody>
              <a:bodyPr wrap="square" lIns="0" tIns="0" rIns="0" bIns="0" rtlCol="0" anchor="ctr">
                <a:noAutofit/>
              </a:bodyPr>
              <a:lstStyle/>
              <a:p>
                <a:pPr algn="ct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アプローチ</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48" name="楕円 47">
                <a:extLst>
                  <a:ext uri="{FF2B5EF4-FFF2-40B4-BE49-F238E27FC236}">
                    <a16:creationId xmlns:a16="http://schemas.microsoft.com/office/drawing/2014/main" id="{0A5225B4-FE44-9E61-29FF-CF297E5EC654}"/>
                  </a:ext>
                </a:extLst>
              </p:cNvPr>
              <p:cNvSpPr/>
              <p:nvPr/>
            </p:nvSpPr>
            <p:spPr>
              <a:xfrm>
                <a:off x="2286021" y="1488780"/>
                <a:ext cx="3001982" cy="1358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海外在住日本人</a:t>
                </a:r>
                <a:endParaRPr kumimoji="1"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endParaRPr kumimoji="1" lang="ja-JP" altLang="en-US" sz="1200" dirty="0">
                  <a:latin typeface="Meiryo UI" panose="020B0604030504040204" pitchFamily="50" charset="-128"/>
                  <a:ea typeface="Meiryo UI" panose="020B0604030504040204" pitchFamily="50" charset="-128"/>
                </a:endParaRPr>
              </a:p>
            </p:txBody>
          </p:sp>
          <p:sp>
            <p:nvSpPr>
              <p:cNvPr id="49" name="楕円 48">
                <a:extLst>
                  <a:ext uri="{FF2B5EF4-FFF2-40B4-BE49-F238E27FC236}">
                    <a16:creationId xmlns:a16="http://schemas.microsoft.com/office/drawing/2014/main" id="{F41D966B-380A-3367-E0F1-641C22EBBD5D}"/>
                  </a:ext>
                </a:extLst>
              </p:cNvPr>
              <p:cNvSpPr/>
              <p:nvPr/>
            </p:nvSpPr>
            <p:spPr>
              <a:xfrm>
                <a:off x="2565676" y="1974658"/>
                <a:ext cx="1551837" cy="80621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海外留学生</a:t>
                </a:r>
              </a:p>
            </p:txBody>
          </p:sp>
          <p:sp>
            <p:nvSpPr>
              <p:cNvPr id="65" name="楕円 64">
                <a:extLst>
                  <a:ext uri="{FF2B5EF4-FFF2-40B4-BE49-F238E27FC236}">
                    <a16:creationId xmlns:a16="http://schemas.microsoft.com/office/drawing/2014/main" id="{C8E6DE71-8E7D-36DA-4FE6-352D5C7715A3}"/>
                  </a:ext>
                </a:extLst>
              </p:cNvPr>
              <p:cNvSpPr/>
              <p:nvPr/>
            </p:nvSpPr>
            <p:spPr>
              <a:xfrm>
                <a:off x="4173391" y="1840574"/>
                <a:ext cx="1085888" cy="564144"/>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Meiryo UI" panose="020B0604030504040204" pitchFamily="50" charset="-128"/>
                  <a:ea typeface="Meiryo UI" panose="020B0604030504040204" pitchFamily="50" charset="-128"/>
                </a:endParaRPr>
              </a:p>
            </p:txBody>
          </p:sp>
          <p:sp>
            <p:nvSpPr>
              <p:cNvPr id="66" name="楕円 65">
                <a:extLst>
                  <a:ext uri="{FF2B5EF4-FFF2-40B4-BE49-F238E27FC236}">
                    <a16:creationId xmlns:a16="http://schemas.microsoft.com/office/drawing/2014/main" id="{22DDA5F0-F636-9BF6-0289-07FC37B6B9F9}"/>
                  </a:ext>
                </a:extLst>
              </p:cNvPr>
              <p:cNvSpPr/>
              <p:nvPr/>
            </p:nvSpPr>
            <p:spPr>
              <a:xfrm>
                <a:off x="4066348" y="1810661"/>
                <a:ext cx="1085888" cy="564144"/>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Meiryo UI" panose="020B0604030504040204" pitchFamily="50" charset="-128"/>
                  <a:ea typeface="Meiryo UI" panose="020B0604030504040204" pitchFamily="50" charset="-128"/>
                </a:endParaRPr>
              </a:p>
            </p:txBody>
          </p:sp>
          <p:sp>
            <p:nvSpPr>
              <p:cNvPr id="50" name="楕円 49">
                <a:extLst>
                  <a:ext uri="{FF2B5EF4-FFF2-40B4-BE49-F238E27FC236}">
                    <a16:creationId xmlns:a16="http://schemas.microsoft.com/office/drawing/2014/main" id="{FAEE4A4D-6FC6-F263-A657-20661FB0DA4E}"/>
                  </a:ext>
                </a:extLst>
              </p:cNvPr>
              <p:cNvSpPr/>
              <p:nvPr/>
            </p:nvSpPr>
            <p:spPr>
              <a:xfrm>
                <a:off x="4160684" y="1960364"/>
                <a:ext cx="1085888" cy="564144"/>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ワーホリ</a:t>
                </a:r>
              </a:p>
            </p:txBody>
          </p:sp>
          <p:sp>
            <p:nvSpPr>
              <p:cNvPr id="53" name="楕円 52">
                <a:extLst>
                  <a:ext uri="{FF2B5EF4-FFF2-40B4-BE49-F238E27FC236}">
                    <a16:creationId xmlns:a16="http://schemas.microsoft.com/office/drawing/2014/main" id="{860EFF40-AFC7-0842-5074-88FF4148ACB8}"/>
                  </a:ext>
                </a:extLst>
              </p:cNvPr>
              <p:cNvSpPr/>
              <p:nvPr/>
            </p:nvSpPr>
            <p:spPr>
              <a:xfrm>
                <a:off x="2286021" y="3880544"/>
                <a:ext cx="3001982" cy="1358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dirty="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日本企業</a:t>
                </a:r>
                <a:endParaRPr kumimoji="1" lang="en-US" altLang="ja-JP" sz="1200" dirty="0">
                  <a:latin typeface="Meiryo UI" panose="020B0604030504040204" pitchFamily="50" charset="-128"/>
                  <a:ea typeface="Meiryo UI" panose="020B0604030504040204" pitchFamily="50" charset="-128"/>
                </a:endParaRPr>
              </a:p>
            </p:txBody>
          </p:sp>
          <p:sp>
            <p:nvSpPr>
              <p:cNvPr id="54" name="楕円 53">
                <a:extLst>
                  <a:ext uri="{FF2B5EF4-FFF2-40B4-BE49-F238E27FC236}">
                    <a16:creationId xmlns:a16="http://schemas.microsoft.com/office/drawing/2014/main" id="{84FE8420-FC86-AA06-5876-F44E36DD6F3A}"/>
                  </a:ext>
                </a:extLst>
              </p:cNvPr>
              <p:cNvSpPr/>
              <p:nvPr/>
            </p:nvSpPr>
            <p:spPr>
              <a:xfrm>
                <a:off x="2565676" y="3965202"/>
                <a:ext cx="1551837" cy="80621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中小企業</a:t>
                </a:r>
              </a:p>
            </p:txBody>
          </p:sp>
          <p:sp>
            <p:nvSpPr>
              <p:cNvPr id="55" name="楕円 54">
                <a:extLst>
                  <a:ext uri="{FF2B5EF4-FFF2-40B4-BE49-F238E27FC236}">
                    <a16:creationId xmlns:a16="http://schemas.microsoft.com/office/drawing/2014/main" id="{01D95C13-5792-0674-A3E4-0EBA0842A524}"/>
                  </a:ext>
                </a:extLst>
              </p:cNvPr>
              <p:cNvSpPr/>
              <p:nvPr/>
            </p:nvSpPr>
            <p:spPr>
              <a:xfrm>
                <a:off x="4151353" y="4201280"/>
                <a:ext cx="1085888" cy="564144"/>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大手</a:t>
                </a:r>
                <a:br>
                  <a:rPr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企業</a:t>
                </a:r>
              </a:p>
            </p:txBody>
          </p:sp>
          <p:sp>
            <p:nvSpPr>
              <p:cNvPr id="8" name="四角形: 角を丸くする 7">
                <a:extLst>
                  <a:ext uri="{FF2B5EF4-FFF2-40B4-BE49-F238E27FC236}">
                    <a16:creationId xmlns:a16="http://schemas.microsoft.com/office/drawing/2014/main" id="{432420E1-43AB-49D6-39EC-C169066EA811}"/>
                  </a:ext>
                </a:extLst>
              </p:cNvPr>
              <p:cNvSpPr/>
              <p:nvPr/>
            </p:nvSpPr>
            <p:spPr>
              <a:xfrm>
                <a:off x="2622972" y="3161638"/>
                <a:ext cx="1404934" cy="404065"/>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リクルート</a:t>
                </a:r>
                <a:endParaRPr kumimoji="1" lang="en-US" altLang="ja-JP" sz="900" dirty="0">
                  <a:latin typeface="Meiryo UI" panose="020B0604030504040204" pitchFamily="50" charset="-128"/>
                  <a:ea typeface="Meiryo UI" panose="020B0604030504040204" pitchFamily="50" charset="-128"/>
                </a:endParaRPr>
              </a:p>
            </p:txBody>
          </p:sp>
          <p:pic>
            <p:nvPicPr>
              <p:cNvPr id="58" name="グラフィックス 57" descr="雲">
                <a:extLst>
                  <a:ext uri="{FF2B5EF4-FFF2-40B4-BE49-F238E27FC236}">
                    <a16:creationId xmlns:a16="http://schemas.microsoft.com/office/drawing/2014/main" id="{D25461A4-B2D3-6498-4BA0-52E9434CC7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84829" y="2780558"/>
                <a:ext cx="1166224" cy="1166224"/>
              </a:xfrm>
              <a:prstGeom prst="rect">
                <a:avLst/>
              </a:prstGeom>
            </p:spPr>
          </p:pic>
          <p:sp>
            <p:nvSpPr>
              <p:cNvPr id="59" name="テキスト ボックス 58">
                <a:extLst>
                  <a:ext uri="{FF2B5EF4-FFF2-40B4-BE49-F238E27FC236}">
                    <a16:creationId xmlns:a16="http://schemas.microsoft.com/office/drawing/2014/main" id="{1D126A58-917A-7591-4344-D67556DD5CE4}"/>
                  </a:ext>
                </a:extLst>
              </p:cNvPr>
              <p:cNvSpPr txBox="1"/>
              <p:nvPr/>
            </p:nvSpPr>
            <p:spPr>
              <a:xfrm>
                <a:off x="3880754" y="3324305"/>
                <a:ext cx="974375" cy="261610"/>
              </a:xfrm>
              <a:prstGeom prst="rect">
                <a:avLst/>
              </a:prstGeom>
              <a:noFill/>
            </p:spPr>
            <p:txBody>
              <a:bodyPr wrap="square" rtlCol="0">
                <a:spAutoFit/>
              </a:bodyPr>
              <a:lstStyle/>
              <a:p>
                <a:pPr algn="ctr" fontAlgn="base">
                  <a:spcBef>
                    <a:spcPct val="0"/>
                  </a:spcBef>
                  <a:spcAft>
                    <a:spcPct val="0"/>
                  </a:spcAft>
                  <a:defRPr/>
                </a:pPr>
                <a:r>
                  <a:rPr kumimoji="0" lang="en-US" altLang="ja-JP" sz="1100" b="1" kern="0" dirty="0" err="1">
                    <a:solidFill>
                      <a:srgbClr val="000000">
                        <a:lumMod val="65000"/>
                        <a:lumOff val="35000"/>
                      </a:srgbClr>
                    </a:solidFill>
                    <a:latin typeface="Meiryo UI" panose="020B0604030504040204" pitchFamily="50" charset="-128"/>
                    <a:ea typeface="Meiryo UI" panose="020B0604030504040204" pitchFamily="50" charset="-128"/>
                  </a:rPr>
                  <a:t>BlueTry</a:t>
                </a:r>
                <a:endParaRPr kumimoji="0" lang="ja-JP" altLang="en-US" sz="11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62" name="矢印: 左カーブ 61">
                <a:extLst>
                  <a:ext uri="{FF2B5EF4-FFF2-40B4-BE49-F238E27FC236}">
                    <a16:creationId xmlns:a16="http://schemas.microsoft.com/office/drawing/2014/main" id="{99114FF1-902E-5E9C-A24B-8274E3A8597E}"/>
                  </a:ext>
                </a:extLst>
              </p:cNvPr>
              <p:cNvSpPr/>
              <p:nvPr/>
            </p:nvSpPr>
            <p:spPr>
              <a:xfrm rot="10800000">
                <a:off x="1651151" y="2064264"/>
                <a:ext cx="459927" cy="26032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矢印: 右 19">
                <a:extLst>
                  <a:ext uri="{FF2B5EF4-FFF2-40B4-BE49-F238E27FC236}">
                    <a16:creationId xmlns:a16="http://schemas.microsoft.com/office/drawing/2014/main" id="{800DC430-E118-EAC7-0585-F1F481254487}"/>
                  </a:ext>
                </a:extLst>
              </p:cNvPr>
              <p:cNvSpPr/>
              <p:nvPr/>
            </p:nvSpPr>
            <p:spPr>
              <a:xfrm rot="16200000">
                <a:off x="3102426" y="2711826"/>
                <a:ext cx="434675" cy="349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DFCC0034-3742-532D-9EBE-8DF77934CE13}"/>
                  </a:ext>
                </a:extLst>
              </p:cNvPr>
              <p:cNvSpPr/>
              <p:nvPr/>
            </p:nvSpPr>
            <p:spPr>
              <a:xfrm rot="5400000">
                <a:off x="3111944" y="3696633"/>
                <a:ext cx="434675" cy="349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4" name="テキスト ボックス 63">
                <a:extLst>
                  <a:ext uri="{FF2B5EF4-FFF2-40B4-BE49-F238E27FC236}">
                    <a16:creationId xmlns:a16="http://schemas.microsoft.com/office/drawing/2014/main" id="{231A2692-44B6-F212-EA5B-477B500309F9}"/>
                  </a:ext>
                </a:extLst>
              </p:cNvPr>
              <p:cNvSpPr txBox="1"/>
              <p:nvPr/>
            </p:nvSpPr>
            <p:spPr>
              <a:xfrm>
                <a:off x="2468935" y="3765300"/>
                <a:ext cx="740101" cy="211824"/>
              </a:xfrm>
              <a:prstGeom prst="rect">
                <a:avLst/>
              </a:prstGeom>
            </p:spPr>
            <p:txBody>
              <a:bodyPr wrap="square" lIns="0" tIns="0" rIns="0" bIns="0" rtlCol="0" anchor="ctr">
                <a:noAutofit/>
              </a:bodyPr>
              <a:lstStyle/>
              <a:p>
                <a:pPr algn="ct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アプローチ</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8" name="矢印: 右 17">
                <a:extLst>
                  <a:ext uri="{FF2B5EF4-FFF2-40B4-BE49-F238E27FC236}">
                    <a16:creationId xmlns:a16="http://schemas.microsoft.com/office/drawing/2014/main" id="{6918BEF2-6509-1B70-A60B-5AC57851CE1C}"/>
                  </a:ext>
                </a:extLst>
              </p:cNvPr>
              <p:cNvSpPr/>
              <p:nvPr/>
            </p:nvSpPr>
            <p:spPr>
              <a:xfrm rot="19092709">
                <a:off x="3748620" y="2547992"/>
                <a:ext cx="943654" cy="349158"/>
              </a:xfrm>
              <a:prstGeom prst="rightArrow">
                <a:avLst/>
              </a:prstGeom>
              <a:ln>
                <a:solidFill>
                  <a:srgbClr val="7030A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8" name="矢印: 右 67">
                <a:extLst>
                  <a:ext uri="{FF2B5EF4-FFF2-40B4-BE49-F238E27FC236}">
                    <a16:creationId xmlns:a16="http://schemas.microsoft.com/office/drawing/2014/main" id="{3D3B6F8E-14FC-9BB7-B8D0-F0F12C7C3CBF}"/>
                  </a:ext>
                </a:extLst>
              </p:cNvPr>
              <p:cNvSpPr/>
              <p:nvPr/>
            </p:nvSpPr>
            <p:spPr>
              <a:xfrm rot="2875178">
                <a:off x="3642696" y="3880042"/>
                <a:ext cx="943654" cy="349158"/>
              </a:xfrm>
              <a:prstGeom prst="rightArrow">
                <a:avLst/>
              </a:prstGeom>
              <a:ln>
                <a:solidFill>
                  <a:srgbClr val="7030A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9" name="テキスト ボックス 68">
                <a:extLst>
                  <a:ext uri="{FF2B5EF4-FFF2-40B4-BE49-F238E27FC236}">
                    <a16:creationId xmlns:a16="http://schemas.microsoft.com/office/drawing/2014/main" id="{78085F85-DA36-9AAA-1CEF-DB9C92C0A57A}"/>
                  </a:ext>
                </a:extLst>
              </p:cNvPr>
              <p:cNvSpPr txBox="1"/>
              <p:nvPr/>
            </p:nvSpPr>
            <p:spPr>
              <a:xfrm>
                <a:off x="4233191" y="3701629"/>
                <a:ext cx="988998" cy="211824"/>
              </a:xfrm>
              <a:prstGeom prst="rect">
                <a:avLst/>
              </a:prstGeom>
            </p:spPr>
            <p:txBody>
              <a:bodyPr wrap="square" lIns="0" tIns="0" rIns="0" bIns="0" rtlCol="0" anchor="ctr">
                <a:noAutofit/>
              </a:bodyPr>
              <a:lstStyle/>
              <a:p>
                <a:pP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将来的な可能性</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C12366B3-F015-D559-662C-A5A999CB9126}"/>
                  </a:ext>
                </a:extLst>
              </p:cNvPr>
              <p:cNvSpPr txBox="1"/>
              <p:nvPr/>
            </p:nvSpPr>
            <p:spPr>
              <a:xfrm>
                <a:off x="4233191" y="2833478"/>
                <a:ext cx="988998" cy="211824"/>
              </a:xfrm>
              <a:prstGeom prst="rect">
                <a:avLst/>
              </a:prstGeom>
            </p:spPr>
            <p:txBody>
              <a:bodyPr wrap="square" lIns="0" tIns="0" rIns="0" bIns="0" rtlCol="0" anchor="ctr">
                <a:noAutofit/>
              </a:bodyPr>
              <a:lstStyle/>
              <a:p>
                <a:pP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将来的な可能性</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nvGrpSpPr>
            <p:cNvPr id="81" name="グループ化 80">
              <a:extLst>
                <a:ext uri="{FF2B5EF4-FFF2-40B4-BE49-F238E27FC236}">
                  <a16:creationId xmlns:a16="http://schemas.microsoft.com/office/drawing/2014/main" id="{581A1851-F12F-67E4-B04A-8C66AC8BC17E}"/>
                </a:ext>
              </a:extLst>
            </p:cNvPr>
            <p:cNvGrpSpPr/>
            <p:nvPr/>
          </p:nvGrpSpPr>
          <p:grpSpPr>
            <a:xfrm>
              <a:off x="7834382" y="1488779"/>
              <a:ext cx="3554192" cy="3437332"/>
              <a:chOff x="6986657" y="1441154"/>
              <a:chExt cx="3554192" cy="3437332"/>
            </a:xfrm>
          </p:grpSpPr>
          <p:sp>
            <p:nvSpPr>
              <p:cNvPr id="29" name="四角形: 角を丸くする 28">
                <a:extLst>
                  <a:ext uri="{FF2B5EF4-FFF2-40B4-BE49-F238E27FC236}">
                    <a16:creationId xmlns:a16="http://schemas.microsoft.com/office/drawing/2014/main" id="{AC92D946-9895-75DE-A1A1-04688217246D}"/>
                  </a:ext>
                </a:extLst>
              </p:cNvPr>
              <p:cNvSpPr/>
              <p:nvPr/>
            </p:nvSpPr>
            <p:spPr>
              <a:xfrm>
                <a:off x="7072946" y="3075445"/>
                <a:ext cx="1218908" cy="639255"/>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データ</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質</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量</a:t>
                </a:r>
                <a:endParaRPr kumimoji="1" lang="en-US" altLang="ja-JP" sz="900" dirty="0">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27CBB05F-72A9-59F3-E6AD-01C1CE6E619E}"/>
                  </a:ext>
                </a:extLst>
              </p:cNvPr>
              <p:cNvSpPr/>
              <p:nvPr/>
            </p:nvSpPr>
            <p:spPr>
              <a:xfrm>
                <a:off x="7809111" y="1441154"/>
                <a:ext cx="1994400" cy="500400"/>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学習（</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p:txBody>
          </p:sp>
          <p:cxnSp>
            <p:nvCxnSpPr>
              <p:cNvPr id="31" name="コネクタ: カギ線 30">
                <a:extLst>
                  <a:ext uri="{FF2B5EF4-FFF2-40B4-BE49-F238E27FC236}">
                    <a16:creationId xmlns:a16="http://schemas.microsoft.com/office/drawing/2014/main" id="{961310B7-A5CD-8703-6ECE-CC076EE62559}"/>
                  </a:ext>
                </a:extLst>
              </p:cNvPr>
              <p:cNvCxnSpPr>
                <a:cxnSpLocks/>
                <a:stCxn id="29" idx="0"/>
                <a:endCxn id="30" idx="1"/>
              </p:cNvCxnSpPr>
              <p:nvPr/>
            </p:nvCxnSpPr>
            <p:spPr>
              <a:xfrm rot="5400000" flipH="1" flipV="1">
                <a:off x="7053710" y="2320045"/>
                <a:ext cx="1384091" cy="12671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9D3241FF-196F-8D38-658E-1D7D0C4B0A05}"/>
                  </a:ext>
                </a:extLst>
              </p:cNvPr>
              <p:cNvSpPr/>
              <p:nvPr/>
            </p:nvSpPr>
            <p:spPr>
              <a:xfrm>
                <a:off x="9320449" y="3075445"/>
                <a:ext cx="1220400" cy="640800"/>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サービス</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性能向上</a:t>
                </a:r>
                <a:endParaRPr kumimoji="1" lang="en-US" altLang="ja-JP" sz="1200" dirty="0">
                  <a:latin typeface="Meiryo UI" panose="020B0604030504040204" pitchFamily="50" charset="-128"/>
                  <a:ea typeface="Meiryo UI" panose="020B0604030504040204" pitchFamily="50" charset="-128"/>
                </a:endParaRPr>
              </a:p>
            </p:txBody>
          </p:sp>
          <p:cxnSp>
            <p:nvCxnSpPr>
              <p:cNvPr id="33" name="コネクタ: カギ線 32">
                <a:extLst>
                  <a:ext uri="{FF2B5EF4-FFF2-40B4-BE49-F238E27FC236}">
                    <a16:creationId xmlns:a16="http://schemas.microsoft.com/office/drawing/2014/main" id="{407D6613-3E01-D479-74F9-8B32CD6FE3EA}"/>
                  </a:ext>
                </a:extLst>
              </p:cNvPr>
              <p:cNvCxnSpPr>
                <a:cxnSpLocks/>
                <a:stCxn id="30" idx="3"/>
                <a:endCxn id="32" idx="0"/>
              </p:cNvCxnSpPr>
              <p:nvPr/>
            </p:nvCxnSpPr>
            <p:spPr>
              <a:xfrm>
                <a:off x="9803511" y="1691354"/>
                <a:ext cx="127138" cy="138409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四角形: 角を丸くする 33">
                <a:extLst>
                  <a:ext uri="{FF2B5EF4-FFF2-40B4-BE49-F238E27FC236}">
                    <a16:creationId xmlns:a16="http://schemas.microsoft.com/office/drawing/2014/main" id="{FC4936F5-5495-AA9A-B0AB-D459A603454E}"/>
                  </a:ext>
                </a:extLst>
              </p:cNvPr>
              <p:cNvSpPr/>
              <p:nvPr/>
            </p:nvSpPr>
            <p:spPr>
              <a:xfrm>
                <a:off x="7809111" y="2258462"/>
                <a:ext cx="1994082" cy="500075"/>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効率化</a:t>
                </a:r>
                <a:endParaRPr kumimoji="1" lang="en-US" altLang="ja-JP" sz="1400"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（機能改善）</a:t>
                </a:r>
                <a:endParaRPr kumimoji="1" lang="en-US" altLang="ja-JP" sz="1400" dirty="0">
                  <a:latin typeface="Meiryo UI" panose="020B0604030504040204" pitchFamily="50" charset="-128"/>
                  <a:ea typeface="Meiryo UI" panose="020B0604030504040204" pitchFamily="50" charset="-128"/>
                </a:endParaRPr>
              </a:p>
            </p:txBody>
          </p:sp>
          <p:cxnSp>
            <p:nvCxnSpPr>
              <p:cNvPr id="35" name="コネクタ: カギ線 34">
                <a:extLst>
                  <a:ext uri="{FF2B5EF4-FFF2-40B4-BE49-F238E27FC236}">
                    <a16:creationId xmlns:a16="http://schemas.microsoft.com/office/drawing/2014/main" id="{29BD683C-F9E8-75FE-8330-80CACB6835C9}"/>
                  </a:ext>
                </a:extLst>
              </p:cNvPr>
              <p:cNvCxnSpPr>
                <a:cxnSpLocks/>
                <a:stCxn id="30" idx="2"/>
                <a:endCxn id="34" idx="0"/>
              </p:cNvCxnSpPr>
              <p:nvPr/>
            </p:nvCxnSpPr>
            <p:spPr>
              <a:xfrm rot="5400000">
                <a:off x="8647778" y="2099929"/>
                <a:ext cx="316908" cy="159"/>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3CA2407A-F403-4A00-57E0-893F320075AF}"/>
                  </a:ext>
                </a:extLst>
              </p:cNvPr>
              <p:cNvCxnSpPr>
                <a:cxnSpLocks/>
                <a:stCxn id="34" idx="2"/>
                <a:endCxn id="32" idx="0"/>
              </p:cNvCxnSpPr>
              <p:nvPr/>
            </p:nvCxnSpPr>
            <p:spPr>
              <a:xfrm rot="16200000" flipH="1">
                <a:off x="9209946" y="2354742"/>
                <a:ext cx="316908" cy="112449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5E72D79-14E1-DC17-491D-FCDC6D5D0C2C}"/>
                  </a:ext>
                </a:extLst>
              </p:cNvPr>
              <p:cNvCxnSpPr>
                <a:cxnSpLocks/>
                <a:stCxn id="32" idx="2"/>
                <a:endCxn id="38" idx="3"/>
              </p:cNvCxnSpPr>
              <p:nvPr/>
            </p:nvCxnSpPr>
            <p:spPr>
              <a:xfrm rot="5400000">
                <a:off x="9411060" y="4108696"/>
                <a:ext cx="912041" cy="12713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四角形: 角を丸くする 37">
                <a:extLst>
                  <a:ext uri="{FF2B5EF4-FFF2-40B4-BE49-F238E27FC236}">
                    <a16:creationId xmlns:a16="http://schemas.microsoft.com/office/drawing/2014/main" id="{0A6BA394-9CC8-C070-9A36-C68C27CA72EB}"/>
                  </a:ext>
                </a:extLst>
              </p:cNvPr>
              <p:cNvSpPr/>
              <p:nvPr/>
            </p:nvSpPr>
            <p:spPr>
              <a:xfrm>
                <a:off x="7809111" y="4378086"/>
                <a:ext cx="1994400" cy="500400"/>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ユーザー</a:t>
                </a:r>
                <a:r>
                  <a:rPr kumimoji="1" lang="ja-JP" altLang="en-US" sz="1200" dirty="0">
                    <a:latin typeface="Meiryo UI" panose="020B0604030504040204" pitchFamily="50" charset="-128"/>
                    <a:ea typeface="Meiryo UI" panose="020B0604030504040204" pitchFamily="50" charset="-128"/>
                  </a:rPr>
                  <a:t>価値向上</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ユーザー</a:t>
                </a:r>
                <a:r>
                  <a:rPr kumimoji="1" lang="ja-JP" altLang="en-US" sz="1200" dirty="0">
                    <a:latin typeface="Meiryo UI" panose="020B0604030504040204" pitchFamily="50" charset="-128"/>
                    <a:ea typeface="Meiryo UI" panose="020B0604030504040204" pitchFamily="50" charset="-128"/>
                  </a:rPr>
                  <a:t>接点拡大</a:t>
                </a:r>
                <a:endParaRPr kumimoji="1" lang="en-US" altLang="ja-JP" sz="1200" dirty="0">
                  <a:latin typeface="Meiryo UI" panose="020B0604030504040204" pitchFamily="50" charset="-128"/>
                  <a:ea typeface="Meiryo UI" panose="020B0604030504040204" pitchFamily="50" charset="-128"/>
                </a:endParaRPr>
              </a:p>
            </p:txBody>
          </p:sp>
          <p:cxnSp>
            <p:nvCxnSpPr>
              <p:cNvPr id="39" name="コネクタ: カギ線 38">
                <a:extLst>
                  <a:ext uri="{FF2B5EF4-FFF2-40B4-BE49-F238E27FC236}">
                    <a16:creationId xmlns:a16="http://schemas.microsoft.com/office/drawing/2014/main" id="{BB3FF816-805D-485B-FDF9-0A81D01C414C}"/>
                  </a:ext>
                </a:extLst>
              </p:cNvPr>
              <p:cNvCxnSpPr>
                <a:cxnSpLocks/>
                <a:stCxn id="38" idx="1"/>
                <a:endCxn id="29" idx="2"/>
              </p:cNvCxnSpPr>
              <p:nvPr/>
            </p:nvCxnSpPr>
            <p:spPr>
              <a:xfrm rot="10800000">
                <a:off x="7682401" y="3714700"/>
                <a:ext cx="126711" cy="91358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58D471-8B86-8DA4-D54B-9548598F3034}"/>
                  </a:ext>
                </a:extLst>
              </p:cNvPr>
              <p:cNvSpPr txBox="1"/>
              <p:nvPr/>
            </p:nvSpPr>
            <p:spPr>
              <a:xfrm>
                <a:off x="7809112" y="4018884"/>
                <a:ext cx="1994081" cy="730678"/>
              </a:xfrm>
              <a:prstGeom prst="rect">
                <a:avLst/>
              </a:prstGeom>
            </p:spPr>
            <p:txBody>
              <a:bodyPr wrap="square" lIns="0" tIns="0" rIns="0" bIns="0" rtlCol="0">
                <a:noAutofit/>
              </a:bodyPr>
              <a:lstStyle/>
              <a:p>
                <a:pPr algn="ct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データの蓄積により</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マッチングの精度の向上</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A1F86F25-423C-C54B-B8D5-37E34C0C23A4}"/>
                  </a:ext>
                </a:extLst>
              </p:cNvPr>
              <p:cNvSpPr txBox="1"/>
              <p:nvPr/>
            </p:nvSpPr>
            <p:spPr>
              <a:xfrm>
                <a:off x="6986657" y="2780493"/>
                <a:ext cx="740101" cy="211824"/>
              </a:xfrm>
              <a:prstGeom prst="rect">
                <a:avLst/>
              </a:prstGeom>
            </p:spPr>
            <p:txBody>
              <a:bodyPr wrap="square" lIns="0" tIns="0" rIns="0" bIns="0" rtlCol="0" anchor="ctr">
                <a:noAutofit/>
              </a:bodyPr>
              <a:lstStyle/>
              <a:p>
                <a:pPr marR="0" indent="0" algn="ctr" fontAlgn="base">
                  <a:lnSpc>
                    <a:spcPct val="100000"/>
                  </a:lnSpc>
                  <a:spcBef>
                    <a:spcPct val="0"/>
                  </a:spcBef>
                  <a:spcAft>
                    <a:spcPct val="0"/>
                  </a:spcAft>
                  <a:buClrTx/>
                  <a:buSzTx/>
                  <a:buFontTx/>
                  <a:buNone/>
                  <a:tabLs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価値の</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R="0" indent="0" algn="ctr" fontAlgn="base">
                  <a:lnSpc>
                    <a:spcPct val="100000"/>
                  </a:lnSpc>
                  <a:spcBef>
                    <a:spcPct val="0"/>
                  </a:spcBef>
                  <a:spcAft>
                    <a:spcPct val="0"/>
                  </a:spcAft>
                  <a:buClrTx/>
                  <a:buSzTx/>
                  <a:buFontTx/>
                  <a:buNone/>
                  <a:tabLs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創出</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向上</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A04BF441-38C8-0BDA-DD89-29E2254E6CC5}"/>
                  </a:ext>
                </a:extLst>
              </p:cNvPr>
              <p:cNvSpPr txBox="1"/>
              <p:nvPr/>
            </p:nvSpPr>
            <p:spPr>
              <a:xfrm>
                <a:off x="8822227" y="1956927"/>
                <a:ext cx="740101" cy="211824"/>
              </a:xfrm>
              <a:prstGeom prst="rect">
                <a:avLst/>
              </a:prstGeom>
            </p:spPr>
            <p:txBody>
              <a:bodyPr wrap="square" lIns="0" tIns="0" rIns="0" bIns="0" rtlCol="0" anchor="ctr">
                <a:noAutofit/>
              </a:bodyPr>
              <a:lstStyle/>
              <a:p>
                <a:pPr marR="0" indent="0" algn="ctr" fontAlgn="base">
                  <a:lnSpc>
                    <a:spcPct val="100000"/>
                  </a:lnSpc>
                  <a:spcBef>
                    <a:spcPct val="0"/>
                  </a:spcBef>
                  <a:spcAft>
                    <a:spcPct val="0"/>
                  </a:spcAft>
                  <a:buClrTx/>
                  <a:buSzTx/>
                  <a:buFontTx/>
                  <a:buNone/>
                  <a:tabLs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コスト低減</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sp>
        <p:nvSpPr>
          <p:cNvPr id="76" name="矢印: 右 75">
            <a:extLst>
              <a:ext uri="{FF2B5EF4-FFF2-40B4-BE49-F238E27FC236}">
                <a16:creationId xmlns:a16="http://schemas.microsoft.com/office/drawing/2014/main" id="{39AB2891-5A32-7F02-8160-E0A9B87E5975}"/>
              </a:ext>
            </a:extLst>
          </p:cNvPr>
          <p:cNvSpPr/>
          <p:nvPr/>
        </p:nvSpPr>
        <p:spPr>
          <a:xfrm rot="8473379">
            <a:off x="3592547" y="4614502"/>
            <a:ext cx="864901" cy="349158"/>
          </a:xfrm>
          <a:prstGeom prst="rightArrow">
            <a:avLst/>
          </a:prstGeom>
          <a:ln>
            <a:solidFill>
              <a:srgbClr val="7030A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p>
        </p:txBody>
      </p:sp>
      <p:sp>
        <p:nvSpPr>
          <p:cNvPr id="84" name="楕円 83">
            <a:extLst>
              <a:ext uri="{FF2B5EF4-FFF2-40B4-BE49-F238E27FC236}">
                <a16:creationId xmlns:a16="http://schemas.microsoft.com/office/drawing/2014/main" id="{481BDA31-24DB-9F4D-0B62-40A9EC9CD2DC}"/>
              </a:ext>
            </a:extLst>
          </p:cNvPr>
          <p:cNvSpPr/>
          <p:nvPr/>
        </p:nvSpPr>
        <p:spPr>
          <a:xfrm>
            <a:off x="430625" y="5618335"/>
            <a:ext cx="2167111" cy="9803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dirty="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データほしい層</a:t>
            </a:r>
            <a:endParaRPr kumimoji="1" lang="en-US" altLang="ja-JP" sz="1200" dirty="0">
              <a:latin typeface="Meiryo UI" panose="020B0604030504040204" pitchFamily="50" charset="-128"/>
              <a:ea typeface="Meiryo UI" panose="020B0604030504040204" pitchFamily="50" charset="-128"/>
            </a:endParaRPr>
          </a:p>
        </p:txBody>
      </p:sp>
      <p:sp>
        <p:nvSpPr>
          <p:cNvPr id="85" name="楕円 84">
            <a:extLst>
              <a:ext uri="{FF2B5EF4-FFF2-40B4-BE49-F238E27FC236}">
                <a16:creationId xmlns:a16="http://schemas.microsoft.com/office/drawing/2014/main" id="{E1EF0330-97ED-DACD-DFCA-6685A08899E5}"/>
              </a:ext>
            </a:extLst>
          </p:cNvPr>
          <p:cNvSpPr/>
          <p:nvPr/>
        </p:nvSpPr>
        <p:spPr>
          <a:xfrm>
            <a:off x="1189094" y="5707540"/>
            <a:ext cx="1198076" cy="407251"/>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調査機関</a:t>
            </a:r>
            <a:endParaRPr kumimoji="1" lang="ja-JP" altLang="en-US" sz="1200" dirty="0">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947252F4-2E13-450F-DA3E-8BF95A376A11}"/>
              </a:ext>
            </a:extLst>
          </p:cNvPr>
          <p:cNvSpPr txBox="1"/>
          <p:nvPr/>
        </p:nvSpPr>
        <p:spPr>
          <a:xfrm>
            <a:off x="2788542" y="4650311"/>
            <a:ext cx="966438" cy="206992"/>
          </a:xfrm>
          <a:prstGeom prst="rect">
            <a:avLst/>
          </a:prstGeom>
        </p:spPr>
        <p:txBody>
          <a:bodyPr wrap="square" lIns="0" tIns="0" rIns="0" bIns="0" rtlCol="0" anchor="ctr">
            <a:noAutofit/>
          </a:bodyPr>
          <a:lstStyle/>
          <a:p>
            <a:pP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将来的な可能性</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7" name="楕円 86">
            <a:extLst>
              <a:ext uri="{FF2B5EF4-FFF2-40B4-BE49-F238E27FC236}">
                <a16:creationId xmlns:a16="http://schemas.microsoft.com/office/drawing/2014/main" id="{CF08D78D-AA7A-6471-1CAB-8A7C308A6F04}"/>
              </a:ext>
            </a:extLst>
          </p:cNvPr>
          <p:cNvSpPr/>
          <p:nvPr/>
        </p:nvSpPr>
        <p:spPr>
          <a:xfrm>
            <a:off x="434292" y="5890419"/>
            <a:ext cx="1198076" cy="407251"/>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大学</a:t>
            </a:r>
            <a:endParaRPr kumimoji="1" lang="ja-JP" altLang="en-US" sz="1200" dirty="0">
              <a:latin typeface="Meiryo UI" panose="020B0604030504040204" pitchFamily="50" charset="-128"/>
              <a:ea typeface="Meiryo UI" panose="020B0604030504040204" pitchFamily="50" charset="-128"/>
            </a:endParaRPr>
          </a:p>
        </p:txBody>
      </p:sp>
      <p:grpSp>
        <p:nvGrpSpPr>
          <p:cNvPr id="88" name="グループ化 87">
            <a:extLst>
              <a:ext uri="{FF2B5EF4-FFF2-40B4-BE49-F238E27FC236}">
                <a16:creationId xmlns:a16="http://schemas.microsoft.com/office/drawing/2014/main" id="{C95FCD00-B7FE-038E-13B4-7AA2EA01F9B9}"/>
              </a:ext>
            </a:extLst>
          </p:cNvPr>
          <p:cNvGrpSpPr/>
          <p:nvPr/>
        </p:nvGrpSpPr>
        <p:grpSpPr>
          <a:xfrm>
            <a:off x="2794225" y="4650311"/>
            <a:ext cx="1166224" cy="1166224"/>
            <a:chOff x="2794225" y="4650311"/>
            <a:chExt cx="1166224" cy="1166224"/>
          </a:xfrm>
        </p:grpSpPr>
        <p:pic>
          <p:nvPicPr>
            <p:cNvPr id="78" name="グラフィックス 77" descr="雲">
              <a:extLst>
                <a:ext uri="{FF2B5EF4-FFF2-40B4-BE49-F238E27FC236}">
                  <a16:creationId xmlns:a16="http://schemas.microsoft.com/office/drawing/2014/main" id="{E5E37AAA-16C7-3F20-C381-EE1876BC3B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4225" y="4650311"/>
              <a:ext cx="1166224" cy="1166224"/>
            </a:xfrm>
            <a:prstGeom prst="rect">
              <a:avLst/>
            </a:prstGeom>
          </p:spPr>
        </p:pic>
        <p:sp>
          <p:nvSpPr>
            <p:cNvPr id="79" name="テキスト ボックス 78">
              <a:extLst>
                <a:ext uri="{FF2B5EF4-FFF2-40B4-BE49-F238E27FC236}">
                  <a16:creationId xmlns:a16="http://schemas.microsoft.com/office/drawing/2014/main" id="{7E940A55-9A03-6DE6-09BF-71DEC735E79E}"/>
                </a:ext>
              </a:extLst>
            </p:cNvPr>
            <p:cNvSpPr txBox="1"/>
            <p:nvPr/>
          </p:nvSpPr>
          <p:spPr>
            <a:xfrm>
              <a:off x="2890150" y="5194058"/>
              <a:ext cx="974375" cy="261610"/>
            </a:xfrm>
            <a:prstGeom prst="rect">
              <a:avLst/>
            </a:prstGeom>
            <a:noFill/>
          </p:spPr>
          <p:txBody>
            <a:bodyPr wrap="square" rtlCol="0">
              <a:spAutoFit/>
            </a:bodyPr>
            <a:lstStyle/>
            <a:p>
              <a:pPr algn="ctr" fontAlgn="base">
                <a:spcBef>
                  <a:spcPct val="0"/>
                </a:spcBef>
                <a:spcAft>
                  <a:spcPct val="0"/>
                </a:spcAft>
                <a:defRPr/>
              </a:pPr>
              <a:r>
                <a:rPr kumimoji="0" lang="ja-JP" altLang="en-US" sz="1100" b="1" kern="0" dirty="0">
                  <a:solidFill>
                    <a:srgbClr val="000000">
                      <a:lumMod val="65000"/>
                      <a:lumOff val="35000"/>
                    </a:srgbClr>
                  </a:solidFill>
                  <a:latin typeface="Meiryo UI" panose="020B0604030504040204" pitchFamily="50" charset="-128"/>
                  <a:ea typeface="Meiryo UI" panose="020B0604030504040204" pitchFamily="50" charset="-128"/>
                </a:rPr>
                <a:t>データ売買</a:t>
              </a:r>
              <a:endParaRPr kumimoji="0" lang="en-US" altLang="ja-JP" sz="11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sp>
        <p:nvSpPr>
          <p:cNvPr id="90" name="矢印: 左カーブ 89">
            <a:extLst>
              <a:ext uri="{FF2B5EF4-FFF2-40B4-BE49-F238E27FC236}">
                <a16:creationId xmlns:a16="http://schemas.microsoft.com/office/drawing/2014/main" id="{619BCA5E-9D9E-44AB-27B4-53B2054A6BC4}"/>
              </a:ext>
            </a:extLst>
          </p:cNvPr>
          <p:cNvSpPr/>
          <p:nvPr/>
        </p:nvSpPr>
        <p:spPr>
          <a:xfrm rot="14400000">
            <a:off x="1687143" y="3383585"/>
            <a:ext cx="449436" cy="27982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1" name="矢印: 左カーブ 90">
            <a:extLst>
              <a:ext uri="{FF2B5EF4-FFF2-40B4-BE49-F238E27FC236}">
                <a16:creationId xmlns:a16="http://schemas.microsoft.com/office/drawing/2014/main" id="{0DA19AE2-49CC-D25D-91F8-1ED5881E8018}"/>
              </a:ext>
            </a:extLst>
          </p:cNvPr>
          <p:cNvSpPr/>
          <p:nvPr/>
        </p:nvSpPr>
        <p:spPr>
          <a:xfrm rot="3600000">
            <a:off x="3647552" y="4692763"/>
            <a:ext cx="449436" cy="27982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2" name="矢印: 右 91">
            <a:extLst>
              <a:ext uri="{FF2B5EF4-FFF2-40B4-BE49-F238E27FC236}">
                <a16:creationId xmlns:a16="http://schemas.microsoft.com/office/drawing/2014/main" id="{8EF8F060-5609-1D95-8747-9194C2C5D409}"/>
              </a:ext>
            </a:extLst>
          </p:cNvPr>
          <p:cNvSpPr/>
          <p:nvPr/>
        </p:nvSpPr>
        <p:spPr>
          <a:xfrm rot="8473379">
            <a:off x="2022685" y="5468750"/>
            <a:ext cx="420683" cy="349158"/>
          </a:xfrm>
          <a:prstGeom prst="rightArrow">
            <a:avLst/>
          </a:prstGeom>
          <a:ln>
            <a:solidFill>
              <a:srgbClr val="7030A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p>
        </p:txBody>
      </p:sp>
      <p:sp>
        <p:nvSpPr>
          <p:cNvPr id="93" name="テキスト ボックス 92">
            <a:extLst>
              <a:ext uri="{FF2B5EF4-FFF2-40B4-BE49-F238E27FC236}">
                <a16:creationId xmlns:a16="http://schemas.microsoft.com/office/drawing/2014/main" id="{6FEC7D36-8622-1203-E990-923C2BC04A8C}"/>
              </a:ext>
            </a:extLst>
          </p:cNvPr>
          <p:cNvSpPr txBox="1"/>
          <p:nvPr/>
        </p:nvSpPr>
        <p:spPr>
          <a:xfrm>
            <a:off x="2453074" y="5595356"/>
            <a:ext cx="966438" cy="206992"/>
          </a:xfrm>
          <a:prstGeom prst="rect">
            <a:avLst/>
          </a:prstGeom>
        </p:spPr>
        <p:txBody>
          <a:bodyPr wrap="square" lIns="0" tIns="0" rIns="0" bIns="0" rtlCol="0" anchor="ctr">
            <a:noAutofit/>
          </a:bodyPr>
          <a:lstStyle/>
          <a:p>
            <a:pP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将来的な可能性</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94" name="四角形: 角を丸くする 93">
            <a:extLst>
              <a:ext uri="{FF2B5EF4-FFF2-40B4-BE49-F238E27FC236}">
                <a16:creationId xmlns:a16="http://schemas.microsoft.com/office/drawing/2014/main" id="{CBF0BBE5-98FC-4D2C-E449-8316445AACB5}"/>
              </a:ext>
            </a:extLst>
          </p:cNvPr>
          <p:cNvSpPr/>
          <p:nvPr/>
        </p:nvSpPr>
        <p:spPr>
          <a:xfrm>
            <a:off x="139658" y="4130308"/>
            <a:ext cx="4114800" cy="2468370"/>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95" name="正方形/長方形 94">
            <a:extLst>
              <a:ext uri="{FF2B5EF4-FFF2-40B4-BE49-F238E27FC236}">
                <a16:creationId xmlns:a16="http://schemas.microsoft.com/office/drawing/2014/main" id="{265EB0FA-A53D-9492-DB22-CA871414370B}"/>
              </a:ext>
            </a:extLst>
          </p:cNvPr>
          <p:cNvSpPr/>
          <p:nvPr/>
        </p:nvSpPr>
        <p:spPr>
          <a:xfrm>
            <a:off x="139657" y="3863364"/>
            <a:ext cx="4090167"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新たなビジネスの可能性</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
        <p:nvSpPr>
          <p:cNvPr id="96" name="四角形: 角を丸くする 95">
            <a:extLst>
              <a:ext uri="{FF2B5EF4-FFF2-40B4-BE49-F238E27FC236}">
                <a16:creationId xmlns:a16="http://schemas.microsoft.com/office/drawing/2014/main" id="{E3064208-E5E2-84D2-521F-EA4F818154D6}"/>
              </a:ext>
            </a:extLst>
          </p:cNvPr>
          <p:cNvSpPr/>
          <p:nvPr/>
        </p:nvSpPr>
        <p:spPr>
          <a:xfrm>
            <a:off x="5630642" y="1869549"/>
            <a:ext cx="1196829" cy="671043"/>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97" name="正方形/長方形 96">
            <a:extLst>
              <a:ext uri="{FF2B5EF4-FFF2-40B4-BE49-F238E27FC236}">
                <a16:creationId xmlns:a16="http://schemas.microsoft.com/office/drawing/2014/main" id="{C9E2AE37-019F-109E-A0ED-20E31AFD2D43}"/>
              </a:ext>
            </a:extLst>
          </p:cNvPr>
          <p:cNvSpPr/>
          <p:nvPr/>
        </p:nvSpPr>
        <p:spPr>
          <a:xfrm>
            <a:off x="6653523" y="1614694"/>
            <a:ext cx="1096620"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潜在ユーザー</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
        <p:nvSpPr>
          <p:cNvPr id="98" name="四角形: 角を丸くする 97">
            <a:extLst>
              <a:ext uri="{FF2B5EF4-FFF2-40B4-BE49-F238E27FC236}">
                <a16:creationId xmlns:a16="http://schemas.microsoft.com/office/drawing/2014/main" id="{2561AD61-1B60-645A-3B6C-2EEB700C2E88}"/>
              </a:ext>
            </a:extLst>
          </p:cNvPr>
          <p:cNvSpPr/>
          <p:nvPr/>
        </p:nvSpPr>
        <p:spPr>
          <a:xfrm>
            <a:off x="5648945" y="4098410"/>
            <a:ext cx="1196829" cy="671043"/>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99" name="正方形/長方形 98">
            <a:extLst>
              <a:ext uri="{FF2B5EF4-FFF2-40B4-BE49-F238E27FC236}">
                <a16:creationId xmlns:a16="http://schemas.microsoft.com/office/drawing/2014/main" id="{1EDE2D2A-2795-52A0-A5C2-499D5B89CE3B}"/>
              </a:ext>
            </a:extLst>
          </p:cNvPr>
          <p:cNvSpPr/>
          <p:nvPr/>
        </p:nvSpPr>
        <p:spPr>
          <a:xfrm>
            <a:off x="6653523" y="4786017"/>
            <a:ext cx="1096620"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潜在ユーザー</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
        <p:nvSpPr>
          <p:cNvPr id="100" name="四角形: 角を丸くする 99">
            <a:extLst>
              <a:ext uri="{FF2B5EF4-FFF2-40B4-BE49-F238E27FC236}">
                <a16:creationId xmlns:a16="http://schemas.microsoft.com/office/drawing/2014/main" id="{8503CBD3-C6B2-8713-E5E6-E68629DC6852}"/>
              </a:ext>
            </a:extLst>
          </p:cNvPr>
          <p:cNvSpPr/>
          <p:nvPr/>
        </p:nvSpPr>
        <p:spPr>
          <a:xfrm>
            <a:off x="8402866" y="1438192"/>
            <a:ext cx="3622827" cy="3595085"/>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101" name="正方形/長方形 100">
            <a:extLst>
              <a:ext uri="{FF2B5EF4-FFF2-40B4-BE49-F238E27FC236}">
                <a16:creationId xmlns:a16="http://schemas.microsoft.com/office/drawing/2014/main" id="{7F64580C-4777-6179-C223-D6C833D18819}"/>
              </a:ext>
            </a:extLst>
          </p:cNvPr>
          <p:cNvSpPr/>
          <p:nvPr/>
        </p:nvSpPr>
        <p:spPr>
          <a:xfrm>
            <a:off x="8402865" y="5045884"/>
            <a:ext cx="3622827"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データの蓄積によりビジネスモデルが好循環になる仕組み</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Tree>
    <p:extLst>
      <p:ext uri="{BB962C8B-B14F-4D97-AF65-F5344CB8AC3E}">
        <p14:creationId xmlns:p14="http://schemas.microsoft.com/office/powerpoint/2010/main" val="1127527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E31BB-753B-A8BE-A68C-45AEC27140B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42E746-4041-E1DD-7E5F-FABA59170DD6}"/>
              </a:ext>
            </a:extLst>
          </p:cNvPr>
          <p:cNvSpPr>
            <a:spLocks noGrp="1"/>
          </p:cNvSpPr>
          <p:nvPr>
            <p:ph type="title"/>
          </p:nvPr>
        </p:nvSpPr>
        <p:spPr/>
        <p:txBody>
          <a:bodyPr/>
          <a:lstStyle/>
          <a:p>
            <a:r>
              <a:rPr lang="en-US" altLang="ja-JP" dirty="0"/>
              <a:t>8</a:t>
            </a:r>
            <a:r>
              <a:rPr kumimoji="1" lang="ja-JP" altLang="en-US" dirty="0"/>
              <a:t>．</a:t>
            </a:r>
            <a:r>
              <a:rPr lang="ja-JP" altLang="en-US" dirty="0"/>
              <a:t>今後の活動について</a:t>
            </a:r>
            <a:endParaRPr kumimoji="1" lang="ja-JP" altLang="en-US" dirty="0"/>
          </a:p>
        </p:txBody>
      </p:sp>
      <p:sp>
        <p:nvSpPr>
          <p:cNvPr id="3" name="テキスト プレースホルダー 2">
            <a:extLst>
              <a:ext uri="{FF2B5EF4-FFF2-40B4-BE49-F238E27FC236}">
                <a16:creationId xmlns:a16="http://schemas.microsoft.com/office/drawing/2014/main" id="{2CB119A2-8F3F-184E-19DD-526F86CCE8D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01187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51EB7-BDDD-A41D-9635-C2CDBA9C6D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7E6B92E-B22C-EF4F-7960-E491769EE0DF}"/>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審査通過後の進め方</a:t>
            </a:r>
          </a:p>
        </p:txBody>
      </p:sp>
      <p:sp>
        <p:nvSpPr>
          <p:cNvPr id="4" name="フッター プレースホルダー 3">
            <a:extLst>
              <a:ext uri="{FF2B5EF4-FFF2-40B4-BE49-F238E27FC236}">
                <a16:creationId xmlns:a16="http://schemas.microsoft.com/office/drawing/2014/main" id="{63773B0A-C9FD-0F3B-E6AC-B4EEDF1184ED}"/>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17F574EF-242F-683C-9742-ED084F84FB0E}"/>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2</a:t>
            </a:r>
            <a:r>
              <a:rPr lang="ja-JP" altLang="en-US" dirty="0">
                <a:solidFill>
                  <a:schemeClr val="tx1">
                    <a:lumMod val="65000"/>
                    <a:lumOff val="35000"/>
                  </a:schemeClr>
                </a:solidFill>
                <a:latin typeface="Meiryo UI"/>
                <a:ea typeface="Meiryo UI"/>
                <a:cs typeface="Hiragino Kaku Gothic Pro W3" charset="-128"/>
              </a:rPr>
              <a:t>か月間かけて、主に実証実験を進める。</a:t>
            </a:r>
            <a:endParaRPr lang="en-US" altLang="ja-JP" sz="1200" dirty="0">
              <a:solidFill>
                <a:schemeClr val="tx1">
                  <a:lumMod val="65000"/>
                  <a:lumOff val="35000"/>
                </a:schemeClr>
              </a:solidFill>
              <a:latin typeface="Meiryo UI"/>
              <a:ea typeface="Meiryo UI"/>
              <a:cs typeface="Hiragino Kaku Gothic Pro W3" charset="-128"/>
            </a:endParaRPr>
          </a:p>
        </p:txBody>
      </p:sp>
      <p:pic>
        <p:nvPicPr>
          <p:cNvPr id="3" name="図 2">
            <a:extLst>
              <a:ext uri="{FF2B5EF4-FFF2-40B4-BE49-F238E27FC236}">
                <a16:creationId xmlns:a16="http://schemas.microsoft.com/office/drawing/2014/main" id="{567FF6A5-755F-658A-1895-4CCBDBC2C8F8}"/>
              </a:ext>
            </a:extLst>
          </p:cNvPr>
          <p:cNvPicPr>
            <a:picLocks noChangeAspect="1"/>
          </p:cNvPicPr>
          <p:nvPr/>
        </p:nvPicPr>
        <p:blipFill>
          <a:blip r:embed="rId2"/>
          <a:stretch>
            <a:fillRect/>
          </a:stretch>
        </p:blipFill>
        <p:spPr>
          <a:xfrm>
            <a:off x="2844893" y="1652306"/>
            <a:ext cx="7622854" cy="4096699"/>
          </a:xfrm>
          <a:prstGeom prst="rect">
            <a:avLst/>
          </a:prstGeom>
        </p:spPr>
      </p:pic>
      <p:sp>
        <p:nvSpPr>
          <p:cNvPr id="5" name="正方形/長方形 4">
            <a:extLst>
              <a:ext uri="{FF2B5EF4-FFF2-40B4-BE49-F238E27FC236}">
                <a16:creationId xmlns:a16="http://schemas.microsoft.com/office/drawing/2014/main" id="{D56DB302-C6CD-0AF7-7847-0C1F38B562B7}"/>
              </a:ext>
            </a:extLst>
          </p:cNvPr>
          <p:cNvSpPr/>
          <p:nvPr/>
        </p:nvSpPr>
        <p:spPr>
          <a:xfrm>
            <a:off x="9465987" y="1892955"/>
            <a:ext cx="3285366" cy="17536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今後</a:t>
            </a:r>
            <a:r>
              <a:rPr lang="en-US" altLang="ja-JP" dirty="0"/>
              <a:t>2</a:t>
            </a:r>
            <a:r>
              <a:rPr lang="ja-JP" altLang="en-US" dirty="0"/>
              <a:t>カ月の活動内容ざっくり</a:t>
            </a:r>
            <a:endParaRPr kumimoji="1" lang="en-US" altLang="ja-JP" dirty="0"/>
          </a:p>
          <a:p>
            <a:pPr algn="ctr"/>
            <a:r>
              <a:rPr lang="ja-JP" altLang="en-US" dirty="0"/>
              <a:t>右みたいなやつやるとか</a:t>
            </a:r>
            <a:endParaRPr kumimoji="1" lang="ja-JP" altLang="en-US" dirty="0"/>
          </a:p>
        </p:txBody>
      </p:sp>
    </p:spTree>
    <p:extLst>
      <p:ext uri="{BB962C8B-B14F-4D97-AF65-F5344CB8AC3E}">
        <p14:creationId xmlns:p14="http://schemas.microsoft.com/office/powerpoint/2010/main" val="3923086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011CEE-56BF-E140-A774-90D66770987E}"/>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目次</a:t>
            </a:r>
          </a:p>
        </p:txBody>
      </p:sp>
      <p:sp>
        <p:nvSpPr>
          <p:cNvPr id="4" name="フッター プレースホルダー 3">
            <a:extLst>
              <a:ext uri="{FF2B5EF4-FFF2-40B4-BE49-F238E27FC236}">
                <a16:creationId xmlns:a16="http://schemas.microsoft.com/office/drawing/2014/main" id="{FC76E4A3-88BC-D94D-A1D0-CDB667FCBE2C}"/>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3" name="コンテンツ プレースホルダー 1">
            <a:extLst>
              <a:ext uri="{FF2B5EF4-FFF2-40B4-BE49-F238E27FC236}">
                <a16:creationId xmlns:a16="http://schemas.microsoft.com/office/drawing/2014/main" id="{0185D03C-38CF-D15A-1A7D-154F5A56E4E4}"/>
              </a:ext>
            </a:extLst>
          </p:cNvPr>
          <p:cNvSpPr txBox="1">
            <a:spLocks/>
          </p:cNvSpPr>
          <p:nvPr/>
        </p:nvSpPr>
        <p:spPr bwMode="auto">
          <a:xfrm>
            <a:off x="716693" y="692699"/>
            <a:ext cx="10659761" cy="4711406"/>
          </a:xfrm>
          <a:prstGeom prst="rect">
            <a:avLst/>
          </a:prstGeom>
          <a:solidFill>
            <a:srgbClr val="FFFFFF"/>
          </a:solidFill>
          <a:ln w="9525">
            <a:noFill/>
            <a:miter lim="800000"/>
            <a:headEnd/>
            <a:tailEnd/>
          </a:ln>
        </p:spPr>
        <p:txBody>
          <a:bodyPr vert="horz" wrap="square" lIns="91440" tIns="45720" rIns="91440" bIns="45720" numCol="2" anchor="t" anchorCtr="0" compatLnSpc="1">
            <a:prstTxWarp prst="textNoShape">
              <a:avLst/>
            </a:prstTxWarp>
          </a:bodyPr>
          <a:lstStyle>
            <a:lvl1pPr marL="265113" indent="-265113" algn="l" defTabSz="879475" rtl="0" eaLnBrk="1" fontAlgn="base" hangingPunct="1">
              <a:spcBef>
                <a:spcPct val="20000"/>
              </a:spcBef>
              <a:spcAft>
                <a:spcPct val="0"/>
              </a:spcAft>
              <a:buClr>
                <a:schemeClr val="accent2"/>
              </a:buClr>
              <a:buFont typeface="Arial" charset="0"/>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1pPr>
            <a:lvl2pPr marL="622300"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2pPr>
            <a:lvl3pPr marL="981075" indent="-1793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3pPr>
            <a:lvl4pPr marL="1338263"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4pPr>
            <a:lvl5pPr marL="1709738" indent="-1920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5pPr>
            <a:lvl6pPr marL="2166938" indent="-192088" algn="l" defTabSz="879475" rtl="0" eaLnBrk="1" fontAlgn="base" hangingPunct="1">
              <a:spcBef>
                <a:spcPct val="20000"/>
              </a:spcBef>
              <a:spcAft>
                <a:spcPct val="0"/>
              </a:spcAft>
              <a:buChar char="»"/>
              <a:defRPr kumimoji="1" sz="1400">
                <a:solidFill>
                  <a:schemeClr val="tx1"/>
                </a:solidFill>
                <a:latin typeface="+mn-lt"/>
                <a:ea typeface="+mn-ea"/>
              </a:defRPr>
            </a:lvl6pPr>
            <a:lvl7pPr marL="2624138" indent="-192088" algn="l" defTabSz="879475" rtl="0" eaLnBrk="1" fontAlgn="base" hangingPunct="1">
              <a:spcBef>
                <a:spcPct val="20000"/>
              </a:spcBef>
              <a:spcAft>
                <a:spcPct val="0"/>
              </a:spcAft>
              <a:buChar char="»"/>
              <a:defRPr kumimoji="1" sz="1400">
                <a:solidFill>
                  <a:schemeClr val="tx1"/>
                </a:solidFill>
                <a:latin typeface="+mn-lt"/>
                <a:ea typeface="+mn-ea"/>
              </a:defRPr>
            </a:lvl7pPr>
            <a:lvl8pPr marL="3081338" indent="-192088" algn="l" defTabSz="879475" rtl="0" eaLnBrk="1" fontAlgn="base" hangingPunct="1">
              <a:spcBef>
                <a:spcPct val="20000"/>
              </a:spcBef>
              <a:spcAft>
                <a:spcPct val="0"/>
              </a:spcAft>
              <a:buChar char="»"/>
              <a:defRPr kumimoji="1" sz="1400">
                <a:solidFill>
                  <a:schemeClr val="tx1"/>
                </a:solidFill>
                <a:latin typeface="+mn-lt"/>
                <a:ea typeface="+mn-ea"/>
              </a:defRPr>
            </a:lvl8pPr>
            <a:lvl9pPr marL="3538538" indent="-192088" algn="l" defTabSz="879475" rtl="0" eaLnBrk="1" fontAlgn="base" hangingPunct="1">
              <a:spcBef>
                <a:spcPct val="20000"/>
              </a:spcBef>
              <a:spcAft>
                <a:spcPct val="0"/>
              </a:spcAft>
              <a:buChar char="»"/>
              <a:defRPr kumimoji="1" sz="1400">
                <a:solidFill>
                  <a:schemeClr val="tx1"/>
                </a:solidFill>
                <a:latin typeface="+mn-lt"/>
                <a:ea typeface="+mn-ea"/>
              </a:defRPr>
            </a:lvl9pPr>
          </a:lstStyle>
          <a:p>
            <a:pPr marL="342900" marR="0" lvl="0" indent="-342900" algn="l" defTabSz="879475" rtl="0" eaLnBrk="1" fontAlgn="base" latinLnBrk="0" hangingPunct="1">
              <a:lnSpc>
                <a:spcPct val="100000"/>
              </a:lnSpc>
              <a:spcBef>
                <a:spcPct val="20000"/>
              </a:spcBef>
              <a:spcAft>
                <a:spcPct val="0"/>
              </a:spcAft>
              <a:buClr>
                <a:srgbClr val="3333CC"/>
              </a:buClr>
              <a:buSzTx/>
              <a:buFont typeface="+mj-lt"/>
              <a:buAutoNum type="arabicPeriod"/>
              <a:tabLst/>
              <a:defRPr/>
            </a:pPr>
            <a:r>
              <a:rPr kumimoji="1"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rPr>
              <a:t>はじめに</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700087" marR="0" lvl="1" indent="-342900" algn="l" defTabSz="879475" rtl="0" eaLnBrk="1" fontAlgn="base" latinLnBrk="0" hangingPunct="1">
              <a:lnSpc>
                <a:spcPct val="100000"/>
              </a:lnSpc>
              <a:spcBef>
                <a:spcPct val="20000"/>
              </a:spcBef>
              <a:spcAft>
                <a:spcPct val="0"/>
              </a:spcAft>
              <a:buClrTx/>
              <a:buSzTx/>
              <a:buFont typeface="+mj-lt"/>
              <a:buAutoNum type="arabicPeriod"/>
              <a:tabLst/>
              <a:defRPr/>
            </a:pPr>
            <a:r>
              <a:rPr lang="ja-JP" altLang="en-US" kern="0" dirty="0">
                <a:solidFill>
                  <a:srgbClr val="000000">
                    <a:lumMod val="65000"/>
                    <a:lumOff val="35000"/>
                  </a:srgbClr>
                </a:solidFill>
              </a:rPr>
              <a:t>マッチングサービス「</a:t>
            </a:r>
            <a:r>
              <a:rPr lang="en-US" altLang="ja-JP" kern="0" dirty="0" err="1">
                <a:solidFill>
                  <a:srgbClr val="000000">
                    <a:lumMod val="65000"/>
                    <a:lumOff val="35000"/>
                  </a:srgbClr>
                </a:solidFill>
              </a:rPr>
              <a:t>BlueTry</a:t>
            </a:r>
            <a:r>
              <a:rPr lang="ja-JP" altLang="en-US" kern="0" dirty="0">
                <a:solidFill>
                  <a:srgbClr val="000000">
                    <a:lumMod val="65000"/>
                    <a:lumOff val="35000"/>
                  </a:srgbClr>
                </a:solidFill>
              </a:rPr>
              <a:t>」概要</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342900" marR="0" lvl="0" indent="-342900" algn="l" defTabSz="879475" rtl="0" eaLnBrk="1" fontAlgn="base" latinLnBrk="0" hangingPunct="1">
              <a:lnSpc>
                <a:spcPct val="100000"/>
              </a:lnSpc>
              <a:spcBef>
                <a:spcPct val="20000"/>
              </a:spcBef>
              <a:spcAft>
                <a:spcPct val="0"/>
              </a:spcAft>
              <a:buClr>
                <a:srgbClr val="3333CC"/>
              </a:buClr>
              <a:buSzTx/>
              <a:buFont typeface="+mj-lt"/>
              <a:buAutoNum type="arabicPeriod"/>
              <a:tabLst/>
              <a:defRPr/>
            </a:pPr>
            <a:r>
              <a:rPr lang="ja-JP" altLang="en-US" kern="0" dirty="0">
                <a:solidFill>
                  <a:srgbClr val="000000">
                    <a:lumMod val="65000"/>
                    <a:lumOff val="35000"/>
                  </a:srgbClr>
                </a:solidFill>
              </a:rPr>
              <a:t>市場性</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700087" lvl="1" indent="-342900">
              <a:buFont typeface="+mj-lt"/>
              <a:buAutoNum type="arabicPeriod"/>
              <a:defRPr/>
            </a:pPr>
            <a:r>
              <a:rPr lang="ja-JP" altLang="en-US" kern="0" dirty="0">
                <a:solidFill>
                  <a:srgbClr val="000000">
                    <a:lumMod val="65000"/>
                    <a:lumOff val="35000"/>
                  </a:srgbClr>
                </a:solidFill>
              </a:rPr>
              <a:t>中小企業の海外進出を取り巻く状況</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中小企業の海外進出における課題</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留学生を取り巻く状況</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留学中の課題</a:t>
            </a:r>
            <a:endParaRPr lang="en-US" altLang="ja-JP" kern="0" dirty="0">
              <a:solidFill>
                <a:srgbClr val="000000">
                  <a:lumMod val="65000"/>
                  <a:lumOff val="35000"/>
                </a:srgbClr>
              </a:solidFill>
            </a:endParaRPr>
          </a:p>
          <a:p>
            <a:pPr marL="342900" marR="0" lvl="0" indent="-342900" algn="l" defTabSz="879475" rtl="0" eaLnBrk="1" fontAlgn="base" latinLnBrk="0" hangingPunct="1">
              <a:lnSpc>
                <a:spcPct val="100000"/>
              </a:lnSpc>
              <a:spcBef>
                <a:spcPct val="20000"/>
              </a:spcBef>
              <a:spcAft>
                <a:spcPct val="0"/>
              </a:spcAft>
              <a:buClr>
                <a:srgbClr val="3333CC"/>
              </a:buClr>
              <a:buSzTx/>
              <a:buFont typeface="+mj-lt"/>
              <a:buAutoNum type="arabicPeriod"/>
              <a:tabLst/>
              <a:defRPr/>
            </a:pPr>
            <a:r>
              <a:rPr lang="ja-JP" altLang="en-US" kern="0" dirty="0">
                <a:solidFill>
                  <a:srgbClr val="000000">
                    <a:lumMod val="65000"/>
                    <a:lumOff val="35000"/>
                  </a:srgbClr>
                </a:solidFill>
              </a:rPr>
              <a:t>受容性</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700087" lvl="1" indent="-342900">
              <a:buFont typeface="+mj-lt"/>
              <a:buAutoNum type="arabicPeriod"/>
              <a:defRPr/>
            </a:pPr>
            <a:r>
              <a:rPr lang="ja-JP" altLang="en-US" kern="0" dirty="0">
                <a:solidFill>
                  <a:srgbClr val="000000">
                    <a:lumMod val="65000"/>
                    <a:lumOff val="35000"/>
                  </a:srgbClr>
                </a:solidFill>
              </a:rPr>
              <a:t>中小企業における本ビジネスの価値</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留学生における本ビジネスの価値</a:t>
            </a:r>
            <a:endParaRPr lang="en-US" altLang="ja-JP" kern="0" dirty="0">
              <a:solidFill>
                <a:srgbClr val="000000">
                  <a:lumMod val="65000"/>
                  <a:lumOff val="35000"/>
                </a:srgbClr>
              </a:solidFill>
            </a:endParaRPr>
          </a:p>
          <a:p>
            <a:pPr marL="342900" marR="0" lvl="0" indent="-342900" algn="l" defTabSz="879475" rtl="0" eaLnBrk="1" fontAlgn="base" latinLnBrk="0" hangingPunct="1">
              <a:lnSpc>
                <a:spcPct val="100000"/>
              </a:lnSpc>
              <a:spcBef>
                <a:spcPct val="20000"/>
              </a:spcBef>
              <a:spcAft>
                <a:spcPct val="0"/>
              </a:spcAft>
              <a:buClr>
                <a:srgbClr val="3333CC"/>
              </a:buClr>
              <a:buSzTx/>
              <a:buFont typeface="+mj-lt"/>
              <a:buAutoNum type="arabicPeriod"/>
              <a:tabLst/>
              <a:defRPr/>
            </a:pPr>
            <a:r>
              <a:rPr kumimoji="1"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rPr>
              <a:t>優位性</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700087" marR="0" lvl="1" indent="-342900">
              <a:lnSpc>
                <a:spcPct val="100000"/>
              </a:lnSpc>
              <a:buClrTx/>
              <a:buSzTx/>
              <a:buFont typeface="+mj-lt"/>
              <a:buAutoNum type="arabicPeriod"/>
              <a:tabLst/>
              <a:defRPr/>
            </a:pPr>
            <a:r>
              <a:rPr lang="ja-JP" altLang="en-US" kern="0" dirty="0">
                <a:solidFill>
                  <a:srgbClr val="000000">
                    <a:lumMod val="65000"/>
                    <a:lumOff val="35000"/>
                  </a:srgbClr>
                </a:solidFill>
              </a:rPr>
              <a:t>中小企業のターゲット</a:t>
            </a:r>
            <a:endParaRPr lang="en-US" altLang="ja-JP" kern="0" dirty="0">
              <a:solidFill>
                <a:srgbClr val="000000">
                  <a:lumMod val="65000"/>
                  <a:lumOff val="35000"/>
                </a:srgbClr>
              </a:solidFill>
            </a:endParaRPr>
          </a:p>
          <a:p>
            <a:pPr marL="700087" marR="0" lvl="1" indent="-342900">
              <a:lnSpc>
                <a:spcPct val="100000"/>
              </a:lnSpc>
              <a:buClrTx/>
              <a:buSzTx/>
              <a:buFont typeface="+mj-lt"/>
              <a:buAutoNum type="arabicPeriod"/>
              <a:tabLst/>
              <a:defRPr/>
            </a:pPr>
            <a:r>
              <a:rPr lang="ja-JP" altLang="en-US" kern="0" dirty="0">
                <a:solidFill>
                  <a:srgbClr val="000000">
                    <a:lumMod val="65000"/>
                    <a:lumOff val="35000"/>
                  </a:srgbClr>
                </a:solidFill>
              </a:rPr>
              <a:t>バリューチェーンによる競合比較</a:t>
            </a:r>
            <a:endParaRPr lang="en-US" altLang="ja-JP" kern="0" dirty="0">
              <a:solidFill>
                <a:srgbClr val="000000">
                  <a:lumMod val="65000"/>
                  <a:lumOff val="35000"/>
                </a:srgbClr>
              </a:solidFill>
            </a:endParaRPr>
          </a:p>
          <a:p>
            <a:pPr marL="700087" marR="0" lvl="1" indent="-342900">
              <a:lnSpc>
                <a:spcPct val="100000"/>
              </a:lnSpc>
              <a:buClrTx/>
              <a:buSzTx/>
              <a:buFont typeface="+mj-lt"/>
              <a:buAutoNum type="arabicPeriod"/>
              <a:tabLst/>
              <a:defRPr/>
            </a:pPr>
            <a:r>
              <a:rPr lang="en-US" altLang="ja-JP" kern="0" dirty="0">
                <a:solidFill>
                  <a:srgbClr val="000000">
                    <a:lumMod val="65000"/>
                    <a:lumOff val="35000"/>
                  </a:srgbClr>
                </a:solidFill>
              </a:rPr>
              <a:t>HR</a:t>
            </a:r>
            <a:r>
              <a:rPr lang="ja-JP" altLang="en-US" kern="0" dirty="0">
                <a:solidFill>
                  <a:srgbClr val="000000">
                    <a:lumMod val="65000"/>
                    <a:lumOff val="35000"/>
                  </a:srgbClr>
                </a:solidFill>
              </a:rPr>
              <a:t>とのシナジー：リクナビ </a:t>
            </a:r>
            <a:r>
              <a:rPr lang="en-US" altLang="ja-JP" kern="0" dirty="0">
                <a:solidFill>
                  <a:srgbClr val="000000">
                    <a:lumMod val="65000"/>
                    <a:lumOff val="35000"/>
                  </a:srgbClr>
                </a:solidFill>
              </a:rPr>
              <a:t>/ </a:t>
            </a:r>
            <a:r>
              <a:rPr lang="ja-JP" altLang="en-US" kern="0" dirty="0">
                <a:solidFill>
                  <a:srgbClr val="000000">
                    <a:lumMod val="65000"/>
                    <a:lumOff val="35000"/>
                  </a:srgbClr>
                </a:solidFill>
              </a:rPr>
              <a:t>リクルートエージェント（</a:t>
            </a:r>
            <a:r>
              <a:rPr lang="en-US" altLang="ja-JP" kern="0" dirty="0">
                <a:solidFill>
                  <a:srgbClr val="000000">
                    <a:lumMod val="65000"/>
                    <a:lumOff val="35000"/>
                  </a:srgbClr>
                </a:solidFill>
              </a:rPr>
              <a:t>RA</a:t>
            </a:r>
            <a:r>
              <a:rPr lang="ja-JP" altLang="en-US" kern="0" dirty="0">
                <a:solidFill>
                  <a:srgbClr val="000000">
                    <a:lumMod val="65000"/>
                    <a:lumOff val="35000"/>
                  </a:srgbClr>
                </a:solidFill>
              </a:rPr>
              <a:t>）連携</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ja-JP" altLang="en-US" kern="0" dirty="0">
                <a:solidFill>
                  <a:srgbClr val="000000">
                    <a:lumMod val="65000"/>
                    <a:lumOff val="35000"/>
                  </a:srgbClr>
                </a:solidFill>
              </a:rPr>
              <a:t>実現性</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サービス全体像</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詳細の画面イメージ</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実機によるデモ</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ja-JP" altLang="en-US" kern="0" dirty="0">
                <a:solidFill>
                  <a:srgbClr val="000000">
                    <a:lumMod val="65000"/>
                    <a:lumOff val="35000"/>
                  </a:srgbClr>
                </a:solidFill>
              </a:rPr>
              <a:t>収益性</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マネタイズメニュー</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マーケットサイズ</a:t>
            </a:r>
            <a:endParaRPr lang="en-US" altLang="ja-JP" kern="0" dirty="0">
              <a:solidFill>
                <a:srgbClr val="000000">
                  <a:lumMod val="65000"/>
                  <a:lumOff val="35000"/>
                </a:srgbClr>
              </a:solidFill>
            </a:endParaRPr>
          </a:p>
          <a:p>
            <a:pPr marL="700087" lvl="1" indent="-342900">
              <a:buFont typeface="+mj-lt"/>
              <a:buAutoNum type="arabicPeriod"/>
              <a:defRPr/>
            </a:pPr>
            <a:r>
              <a:rPr lang="en-US" altLang="ja-JP" kern="0" dirty="0">
                <a:solidFill>
                  <a:srgbClr val="000000">
                    <a:lumMod val="65000"/>
                    <a:lumOff val="35000"/>
                  </a:srgbClr>
                </a:solidFill>
              </a:rPr>
              <a:t>P/L</a:t>
            </a:r>
            <a:r>
              <a:rPr lang="ja-JP" altLang="en-US" kern="0" dirty="0">
                <a:solidFill>
                  <a:srgbClr val="000000">
                    <a:lumMod val="65000"/>
                    <a:lumOff val="35000"/>
                  </a:srgbClr>
                </a:solidFill>
              </a:rPr>
              <a:t>プラン</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ja-JP" altLang="en-US" kern="0" dirty="0">
                <a:solidFill>
                  <a:srgbClr val="000000">
                    <a:lumMod val="65000"/>
                    <a:lumOff val="35000"/>
                  </a:srgbClr>
                </a:solidFill>
              </a:rPr>
              <a:t>持続性</a:t>
            </a:r>
            <a:endParaRPr lang="en-US" altLang="ja-JP" kern="0" dirty="0">
              <a:solidFill>
                <a:srgbClr val="000000">
                  <a:lumMod val="65000"/>
                  <a:lumOff val="35000"/>
                </a:srgbClr>
              </a:solidFill>
            </a:endParaRPr>
          </a:p>
          <a:p>
            <a:pPr marL="700087" marR="0" lvl="1" indent="-342900">
              <a:lnSpc>
                <a:spcPct val="100000"/>
              </a:lnSpc>
              <a:buClrTx/>
              <a:buSzTx/>
              <a:buFont typeface="+mj-lt"/>
              <a:buAutoNum type="arabicPeriod"/>
              <a:tabLst/>
              <a:defRPr/>
            </a:pPr>
            <a:r>
              <a:rPr lang="ja-JP" altLang="en-US" kern="0" dirty="0">
                <a:solidFill>
                  <a:srgbClr val="000000">
                    <a:lumMod val="65000"/>
                    <a:lumOff val="35000"/>
                  </a:srgbClr>
                </a:solidFill>
              </a:rPr>
              <a:t>本ビジネスモデルの継続性と可能性について</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ja-JP" altLang="en-US" kern="0" dirty="0">
                <a:solidFill>
                  <a:srgbClr val="000000">
                    <a:lumMod val="65000"/>
                    <a:lumOff val="35000"/>
                  </a:srgbClr>
                </a:solidFill>
              </a:rPr>
              <a:t>今後の活動について</a:t>
            </a:r>
            <a:endParaRPr lang="en-US" altLang="ja-JP" kern="0" dirty="0">
              <a:solidFill>
                <a:srgbClr val="000000">
                  <a:lumMod val="65000"/>
                  <a:lumOff val="35000"/>
                </a:srgbClr>
              </a:solidFill>
            </a:endParaRPr>
          </a:p>
          <a:p>
            <a:pPr marL="700087" marR="0" lvl="1" indent="-342900">
              <a:lnSpc>
                <a:spcPct val="100000"/>
              </a:lnSpc>
              <a:buClrTx/>
              <a:buSzTx/>
              <a:buFont typeface="+mj-lt"/>
              <a:buAutoNum type="arabicPeriod"/>
              <a:tabLst/>
              <a:defRPr/>
            </a:pPr>
            <a:r>
              <a:rPr lang="ja-JP" altLang="en-US" kern="0" dirty="0">
                <a:solidFill>
                  <a:srgbClr val="000000">
                    <a:lumMod val="65000"/>
                    <a:lumOff val="35000"/>
                  </a:srgbClr>
                </a:solidFill>
              </a:rPr>
              <a:t>審査通過後の進め方</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en-US" altLang="ja-JP" kern="0" dirty="0">
                <a:solidFill>
                  <a:srgbClr val="000000">
                    <a:lumMod val="65000"/>
                    <a:lumOff val="35000"/>
                  </a:srgbClr>
                </a:solidFill>
              </a:rPr>
              <a:t>Appendix</a:t>
            </a:r>
          </a:p>
          <a:p>
            <a:pPr marL="700087" marR="0" lvl="1" indent="-342900">
              <a:lnSpc>
                <a:spcPct val="100000"/>
              </a:lnSpc>
              <a:buClrTx/>
              <a:buSzTx/>
              <a:buFont typeface="+mj-lt"/>
              <a:buAutoNum type="arabicPeriod"/>
              <a:tabLst/>
              <a:defRPr/>
            </a:pPr>
            <a:r>
              <a:rPr lang="en-US" altLang="ja-JP" kern="0" dirty="0">
                <a:solidFill>
                  <a:srgbClr val="000000">
                    <a:lumMod val="65000"/>
                    <a:lumOff val="35000"/>
                  </a:srgbClr>
                </a:solidFill>
              </a:rPr>
              <a:t>XXX</a:t>
            </a:r>
          </a:p>
        </p:txBody>
      </p:sp>
    </p:spTree>
    <p:extLst>
      <p:ext uri="{BB962C8B-B14F-4D97-AF65-F5344CB8AC3E}">
        <p14:creationId xmlns:p14="http://schemas.microsoft.com/office/powerpoint/2010/main" val="38353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74170-BB32-C48F-91F2-F1BB0CB89D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C0BD12-752A-EE5D-F8B2-F58FBEAD3347}"/>
              </a:ext>
            </a:extLst>
          </p:cNvPr>
          <p:cNvSpPr>
            <a:spLocks noGrp="1"/>
          </p:cNvSpPr>
          <p:nvPr>
            <p:ph type="title"/>
          </p:nvPr>
        </p:nvSpPr>
        <p:spPr/>
        <p:txBody>
          <a:bodyPr/>
          <a:lstStyle/>
          <a:p>
            <a:r>
              <a:rPr kumimoji="1" lang="en-US" altLang="ja-JP" dirty="0" err="1"/>
              <a:t>aPPENDIX</a:t>
            </a:r>
            <a:endParaRPr kumimoji="1" lang="ja-JP" altLang="en-US" dirty="0"/>
          </a:p>
        </p:txBody>
      </p:sp>
      <p:sp>
        <p:nvSpPr>
          <p:cNvPr id="3" name="テキスト プレースホルダー 2">
            <a:extLst>
              <a:ext uri="{FF2B5EF4-FFF2-40B4-BE49-F238E27FC236}">
                <a16:creationId xmlns:a16="http://schemas.microsoft.com/office/drawing/2014/main" id="{1E06320A-5457-7E7F-414E-5102116BE84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92020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2FE94-BD72-C284-5532-543AA93FE36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CDF6CD4-0840-68DA-24F1-44E79B5C1F3D}"/>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XXX</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D44AAB64-A73D-10DD-E773-650F2EBB6A4C}"/>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8F57BB90-522B-DF1B-6A75-3BA4E0530E97}"/>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3" name="正方形/長方形 2">
            <a:extLst>
              <a:ext uri="{FF2B5EF4-FFF2-40B4-BE49-F238E27FC236}">
                <a16:creationId xmlns:a16="http://schemas.microsoft.com/office/drawing/2014/main" id="{A1376E95-3BC2-8BC5-08B9-83E8481BCF58}"/>
              </a:ext>
            </a:extLst>
          </p:cNvPr>
          <p:cNvSpPr/>
          <p:nvPr/>
        </p:nvSpPr>
        <p:spPr>
          <a:xfrm>
            <a:off x="4868034" y="2552184"/>
            <a:ext cx="3285366" cy="17536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競合とか細かい話あれば</a:t>
            </a:r>
            <a:endParaRPr kumimoji="1" lang="ja-JP" altLang="en-US" dirty="0"/>
          </a:p>
        </p:txBody>
      </p:sp>
    </p:spTree>
    <p:extLst>
      <p:ext uri="{BB962C8B-B14F-4D97-AF65-F5344CB8AC3E}">
        <p14:creationId xmlns:p14="http://schemas.microsoft.com/office/powerpoint/2010/main" val="24143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4E934-E1BA-1BC2-BDD1-6002ED515EC3}"/>
              </a:ext>
            </a:extLst>
          </p:cNvPr>
          <p:cNvSpPr>
            <a:spLocks noGrp="1"/>
          </p:cNvSpPr>
          <p:nvPr>
            <p:ph type="title"/>
          </p:nvPr>
        </p:nvSpPr>
        <p:spPr/>
        <p:txBody>
          <a:bodyPr/>
          <a:lstStyle/>
          <a:p>
            <a:r>
              <a:rPr kumimoji="1" lang="ja-JP" altLang="en-US" dirty="0"/>
              <a:t>１．はじめに</a:t>
            </a:r>
          </a:p>
        </p:txBody>
      </p:sp>
      <p:sp>
        <p:nvSpPr>
          <p:cNvPr id="3" name="テキスト プレースホルダー 2">
            <a:extLst>
              <a:ext uri="{FF2B5EF4-FFF2-40B4-BE49-F238E27FC236}">
                <a16:creationId xmlns:a16="http://schemas.microsoft.com/office/drawing/2014/main" id="{EF8C5B88-4CE2-CD13-EBD5-C96AB54AB3B0}"/>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220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0035B59B-4E2A-BE26-FFCD-68201B5B93D0}"/>
              </a:ext>
            </a:extLst>
          </p:cNvPr>
          <p:cNvSpPr/>
          <p:nvPr/>
        </p:nvSpPr>
        <p:spPr>
          <a:xfrm>
            <a:off x="2512789" y="3284929"/>
            <a:ext cx="8965975" cy="1839148"/>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altLang="ja-JP" sz="1400" dirty="0">
              <a:solidFill>
                <a:schemeClr val="tx1">
                  <a:lumMod val="65000"/>
                  <a:lumOff val="35000"/>
                </a:schemeClr>
              </a:solidFill>
              <a:latin typeface="Meiryo UI"/>
              <a:ea typeface="Meiryo UI"/>
            </a:endParaRPr>
          </a:p>
        </p:txBody>
      </p:sp>
      <p:sp>
        <p:nvSpPr>
          <p:cNvPr id="2" name="タイトル 1">
            <a:extLst>
              <a:ext uri="{FF2B5EF4-FFF2-40B4-BE49-F238E27FC236}">
                <a16:creationId xmlns:a16="http://schemas.microsoft.com/office/drawing/2014/main" id="{D3011CEE-56BF-E140-A774-90D66770987E}"/>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マッチングサービス「</a:t>
            </a:r>
            <a:r>
              <a:rPr kumimoji="1" lang="en-US" altLang="ja-JP" dirty="0" err="1">
                <a:latin typeface="Meiryo UI" panose="020B0604030504040204" pitchFamily="50" charset="-128"/>
                <a:ea typeface="Meiryo UI" panose="020B0604030504040204" pitchFamily="50" charset="-128"/>
              </a:rPr>
              <a:t>BlueTry</a:t>
            </a:r>
            <a:r>
              <a:rPr kumimoji="1" lang="ja-JP" altLang="en-US" dirty="0">
                <a:latin typeface="Meiryo UI" panose="020B0604030504040204" pitchFamily="50" charset="-128"/>
                <a:ea typeface="Meiryo UI" panose="020B0604030504040204" pitchFamily="50" charset="-128"/>
              </a:rPr>
              <a:t>」概要</a:t>
            </a:r>
          </a:p>
        </p:txBody>
      </p:sp>
      <p:sp>
        <p:nvSpPr>
          <p:cNvPr id="4" name="フッター プレースホルダー 3">
            <a:extLst>
              <a:ext uri="{FF2B5EF4-FFF2-40B4-BE49-F238E27FC236}">
                <a16:creationId xmlns:a16="http://schemas.microsoft.com/office/drawing/2014/main" id="{FC76E4A3-88BC-D94D-A1D0-CDB667FCBE2C}"/>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3" name="四角形: 角を丸くする 2">
            <a:extLst>
              <a:ext uri="{FF2B5EF4-FFF2-40B4-BE49-F238E27FC236}">
                <a16:creationId xmlns:a16="http://schemas.microsoft.com/office/drawing/2014/main" id="{F411FBA0-CB88-85AC-AD1A-8E3DCBC8CB43}"/>
              </a:ext>
            </a:extLst>
          </p:cNvPr>
          <p:cNvSpPr/>
          <p:nvPr/>
        </p:nvSpPr>
        <p:spPr>
          <a:xfrm>
            <a:off x="713237" y="1256508"/>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課題</a:t>
            </a:r>
            <a:endParaRPr kumimoji="1" lang="en-US" altLang="ja-JP" sz="1600" b="1" dirty="0">
              <a:solidFill>
                <a:schemeClr val="bg1"/>
              </a:solidFill>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31667094-52D6-262D-2999-88A6CDF82481}"/>
              </a:ext>
            </a:extLst>
          </p:cNvPr>
          <p:cNvSpPr/>
          <p:nvPr/>
        </p:nvSpPr>
        <p:spPr>
          <a:xfrm>
            <a:off x="2512789" y="1256508"/>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dirty="0">
                <a:solidFill>
                  <a:schemeClr val="tx1">
                    <a:lumMod val="65000"/>
                    <a:lumOff val="35000"/>
                  </a:schemeClr>
                </a:solidFill>
                <a:latin typeface="Meiryo UI"/>
                <a:ea typeface="Meiryo UI"/>
              </a:rPr>
              <a:t>国内の売上が減少傾向にある中、海外の販路を広げたいが、自社製品がどの地域で需要があるか見当がつかない。</a:t>
            </a:r>
            <a:endParaRPr lang="en-US" altLang="ja-JP" sz="1400" dirty="0">
              <a:solidFill>
                <a:schemeClr val="tx1">
                  <a:lumMod val="65000"/>
                  <a:lumOff val="35000"/>
                </a:schemeClr>
              </a:solidFill>
              <a:latin typeface="Meiryo UI"/>
              <a:ea typeface="Meiryo UI"/>
            </a:endParaRPr>
          </a:p>
        </p:txBody>
      </p:sp>
      <p:sp>
        <p:nvSpPr>
          <p:cNvPr id="9" name="四角形: 角を丸くする 8">
            <a:extLst>
              <a:ext uri="{FF2B5EF4-FFF2-40B4-BE49-F238E27FC236}">
                <a16:creationId xmlns:a16="http://schemas.microsoft.com/office/drawing/2014/main" id="{3941A5F4-449D-EAC8-738D-9CD418A76681}"/>
              </a:ext>
            </a:extLst>
          </p:cNvPr>
          <p:cNvSpPr/>
          <p:nvPr/>
        </p:nvSpPr>
        <p:spPr>
          <a:xfrm>
            <a:off x="713237" y="1932648"/>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bg1"/>
                </a:solidFill>
                <a:latin typeface="Meiryo UI" panose="020B0604030504040204" pitchFamily="50" charset="-128"/>
                <a:ea typeface="Meiryo UI" panose="020B0604030504040204" pitchFamily="50" charset="-128"/>
              </a:rPr>
              <a:t>真因</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D8934589-E0ED-9D13-D12D-EBCC32FE521A}"/>
              </a:ext>
            </a:extLst>
          </p:cNvPr>
          <p:cNvSpPr/>
          <p:nvPr/>
        </p:nvSpPr>
        <p:spPr>
          <a:xfrm>
            <a:off x="2512789" y="1932648"/>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dirty="0">
                <a:solidFill>
                  <a:schemeClr val="tx1">
                    <a:lumMod val="65000"/>
                    <a:lumOff val="35000"/>
                  </a:schemeClr>
                </a:solidFill>
                <a:latin typeface="Meiryo UI"/>
                <a:ea typeface="Meiryo UI"/>
              </a:rPr>
              <a:t>需要を把握するために、</a:t>
            </a:r>
            <a:r>
              <a:rPr lang="en-US" altLang="ja-JP" sz="1400" dirty="0">
                <a:solidFill>
                  <a:schemeClr val="tx1">
                    <a:lumMod val="65000"/>
                    <a:lumOff val="35000"/>
                  </a:schemeClr>
                </a:solidFill>
                <a:latin typeface="Meiryo UI"/>
                <a:ea typeface="Meiryo UI"/>
              </a:rPr>
              <a:t>JETRO</a:t>
            </a:r>
            <a:r>
              <a:rPr lang="ja-JP" altLang="en-US" sz="1400" dirty="0">
                <a:solidFill>
                  <a:schemeClr val="tx1">
                    <a:lumMod val="65000"/>
                    <a:lumOff val="35000"/>
                  </a:schemeClr>
                </a:solidFill>
                <a:latin typeface="Meiryo UI"/>
                <a:ea typeface="Meiryo UI"/>
              </a:rPr>
              <a:t>による海外展示会の参加などあるが、</a:t>
            </a:r>
            <a:r>
              <a:rPr lang="ja-JP" altLang="en-US" sz="1400" b="1" dirty="0">
                <a:solidFill>
                  <a:schemeClr val="tx1">
                    <a:lumMod val="65000"/>
                    <a:lumOff val="35000"/>
                  </a:schemeClr>
                </a:solidFill>
                <a:latin typeface="Meiryo UI"/>
                <a:ea typeface="Meiryo UI"/>
              </a:rPr>
              <a:t>非効率かつ手軽にはできない</a:t>
            </a:r>
            <a:r>
              <a:rPr lang="ja-JP" altLang="en-US" sz="1400" dirty="0">
                <a:solidFill>
                  <a:schemeClr val="tx1">
                    <a:lumMod val="65000"/>
                    <a:lumOff val="35000"/>
                  </a:schemeClr>
                </a:solidFill>
                <a:latin typeface="Meiryo UI"/>
                <a:ea typeface="Meiryo UI"/>
              </a:rPr>
              <a:t>。</a:t>
            </a:r>
            <a:endParaRPr lang="en-US" altLang="ja-JP" sz="1400" dirty="0">
              <a:solidFill>
                <a:schemeClr val="tx1">
                  <a:lumMod val="65000"/>
                  <a:lumOff val="35000"/>
                </a:schemeClr>
              </a:solidFill>
              <a:latin typeface="Meiryo UI"/>
              <a:ea typeface="Meiryo UI"/>
            </a:endParaRPr>
          </a:p>
          <a:p>
            <a:pPr fontAlgn="base">
              <a:spcBef>
                <a:spcPct val="0"/>
              </a:spcBef>
              <a:spcAft>
                <a:spcPct val="0"/>
              </a:spcAft>
              <a:defRPr/>
            </a:pPr>
            <a:r>
              <a:rPr lang="ja-JP" altLang="en-US" sz="1400" dirty="0">
                <a:solidFill>
                  <a:schemeClr val="tx1">
                    <a:lumMod val="65000"/>
                    <a:lumOff val="35000"/>
                  </a:schemeClr>
                </a:solidFill>
                <a:latin typeface="Meiryo UI"/>
                <a:ea typeface="Meiryo UI"/>
              </a:rPr>
              <a:t>一方で、海外コンサルといった外部業者にマーケティング調査を依頼すると</a:t>
            </a:r>
            <a:r>
              <a:rPr lang="ja-JP" altLang="en-US" sz="1400" b="1" dirty="0">
                <a:solidFill>
                  <a:schemeClr val="tx1">
                    <a:lumMod val="65000"/>
                    <a:lumOff val="35000"/>
                  </a:schemeClr>
                </a:solidFill>
                <a:latin typeface="Meiryo UI"/>
                <a:ea typeface="Meiryo UI"/>
              </a:rPr>
              <a:t>数百万のコスト</a:t>
            </a:r>
            <a:r>
              <a:rPr lang="ja-JP" altLang="en-US" sz="1400" dirty="0">
                <a:solidFill>
                  <a:schemeClr val="tx1">
                    <a:lumMod val="65000"/>
                    <a:lumOff val="35000"/>
                  </a:schemeClr>
                </a:solidFill>
                <a:latin typeface="Meiryo UI"/>
                <a:ea typeface="Meiryo UI"/>
              </a:rPr>
              <a:t>がかかるため、簡単に依頼できない。</a:t>
            </a:r>
            <a:endParaRPr lang="en-US" altLang="ja-JP" sz="1400" dirty="0">
              <a:solidFill>
                <a:schemeClr val="tx1">
                  <a:lumMod val="65000"/>
                  <a:lumOff val="35000"/>
                </a:schemeClr>
              </a:solidFill>
              <a:latin typeface="Meiryo UI"/>
              <a:ea typeface="Meiryo UI"/>
            </a:endParaRPr>
          </a:p>
        </p:txBody>
      </p:sp>
      <p:sp>
        <p:nvSpPr>
          <p:cNvPr id="12" name="四角形: 角を丸くする 11">
            <a:extLst>
              <a:ext uri="{FF2B5EF4-FFF2-40B4-BE49-F238E27FC236}">
                <a16:creationId xmlns:a16="http://schemas.microsoft.com/office/drawing/2014/main" id="{FC67844E-ABCA-4805-0676-B61946CE7DE4}"/>
              </a:ext>
            </a:extLst>
          </p:cNvPr>
          <p:cNvSpPr/>
          <p:nvPr/>
        </p:nvSpPr>
        <p:spPr>
          <a:xfrm>
            <a:off x="713237" y="2608788"/>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Meiryo UI" panose="020B0604030504040204" pitchFamily="50" charset="-128"/>
                <a:ea typeface="Meiryo UI" panose="020B0604030504040204" pitchFamily="50" charset="-128"/>
              </a:rPr>
              <a:t>解</a:t>
            </a:r>
            <a:r>
              <a:rPr lang="ja-JP" altLang="en-US" sz="1600" b="1">
                <a:solidFill>
                  <a:schemeClr val="bg1"/>
                </a:solidFill>
                <a:latin typeface="Meiryo UI" panose="020B0604030504040204" pitchFamily="50" charset="-128"/>
                <a:ea typeface="Meiryo UI" panose="020B0604030504040204" pitchFamily="50" charset="-128"/>
              </a:rPr>
              <a:t>決策</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DA244542-B3CB-6249-7F34-B2B1984434FF}"/>
              </a:ext>
            </a:extLst>
          </p:cNvPr>
          <p:cNvSpPr/>
          <p:nvPr/>
        </p:nvSpPr>
        <p:spPr>
          <a:xfrm>
            <a:off x="2512789" y="2608788"/>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dirty="0">
                <a:solidFill>
                  <a:srgbClr val="4D4D4D"/>
                </a:solidFill>
                <a:latin typeface="Meiryo UI" panose="020B0604030504040204" pitchFamily="50" charset="-128"/>
                <a:ea typeface="Meiryo UI" panose="020B0604030504040204" pitchFamily="50" charset="-128"/>
              </a:rPr>
              <a:t>低価格かつ短期間で現地の日本人留学生に調査を依頼できるマッチングサービス「</a:t>
            </a:r>
            <a:r>
              <a:rPr lang="en-US" altLang="ja-JP" sz="1400" dirty="0" err="1">
                <a:solidFill>
                  <a:srgbClr val="4D4D4D"/>
                </a:solidFill>
                <a:latin typeface="Meiryo UI" panose="020B0604030504040204" pitchFamily="50" charset="-128"/>
                <a:ea typeface="Meiryo UI" panose="020B0604030504040204" pitchFamily="50" charset="-128"/>
              </a:rPr>
              <a:t>BlueTry</a:t>
            </a:r>
            <a:r>
              <a:rPr lang="ja-JP" altLang="en-US" sz="1400" dirty="0">
                <a:solidFill>
                  <a:srgbClr val="4D4D4D"/>
                </a:solidFill>
                <a:latin typeface="Meiryo UI" panose="020B0604030504040204" pitchFamily="50" charset="-128"/>
                <a:ea typeface="Meiryo UI" panose="020B0604030504040204" pitchFamily="50" charset="-128"/>
              </a:rPr>
              <a:t>」を提供する。</a:t>
            </a:r>
            <a:endParaRPr lang="en-US" altLang="ja-JP" sz="1400" dirty="0">
              <a:solidFill>
                <a:srgbClr val="4D4D4D"/>
              </a:solidFill>
              <a:latin typeface="Meiryo UI" panose="020B0604030504040204" pitchFamily="50" charset="-128"/>
              <a:ea typeface="Meiryo UI" panose="020B0604030504040204" pitchFamily="50" charset="-128"/>
            </a:endParaRPr>
          </a:p>
        </p:txBody>
      </p:sp>
      <p:sp>
        <p:nvSpPr>
          <p:cNvPr id="15" name="四角形: 角を丸くする 14">
            <a:extLst>
              <a:ext uri="{FF2B5EF4-FFF2-40B4-BE49-F238E27FC236}">
                <a16:creationId xmlns:a16="http://schemas.microsoft.com/office/drawing/2014/main" id="{0E30EC8B-FDC7-5DBC-B1F3-92BFBC1A45B5}"/>
              </a:ext>
            </a:extLst>
          </p:cNvPr>
          <p:cNvSpPr/>
          <p:nvPr/>
        </p:nvSpPr>
        <p:spPr>
          <a:xfrm>
            <a:off x="713237" y="3284929"/>
            <a:ext cx="1646701" cy="1839148"/>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Meiryo UI" panose="020B0604030504040204" pitchFamily="50" charset="-128"/>
                <a:ea typeface="Meiryo UI" panose="020B0604030504040204" pitchFamily="50" charset="-128"/>
              </a:rPr>
              <a:t>サービス</a:t>
            </a:r>
            <a:r>
              <a:rPr lang="ja-JP" altLang="en-US" sz="1600" b="1">
                <a:solidFill>
                  <a:schemeClr val="bg1"/>
                </a:solidFill>
                <a:latin typeface="Meiryo UI" panose="020B0604030504040204" pitchFamily="50" charset="-128"/>
                <a:ea typeface="Meiryo UI" panose="020B0604030504040204" pitchFamily="50" charset="-128"/>
              </a:rPr>
              <a:t>概要</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EE11FD3E-0C45-4F5A-A499-DCD87B1EA435}"/>
              </a:ext>
            </a:extLst>
          </p:cNvPr>
          <p:cNvSpPr/>
          <p:nvPr/>
        </p:nvSpPr>
        <p:spPr>
          <a:xfrm>
            <a:off x="713237" y="5276476"/>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Meiryo UI" panose="020B0604030504040204" pitchFamily="50" charset="-128"/>
                <a:ea typeface="Meiryo UI" panose="020B0604030504040204" pitchFamily="50" charset="-128"/>
              </a:rPr>
              <a:t>中小企業が</a:t>
            </a:r>
            <a:br>
              <a:rPr lang="en-US" altLang="ja-JP" sz="1600" b="1" dirty="0">
                <a:solidFill>
                  <a:schemeClr val="bg1"/>
                </a:solidFill>
                <a:latin typeface="Meiryo UI" panose="020B0604030504040204" pitchFamily="50" charset="-128"/>
                <a:ea typeface="Meiryo UI" panose="020B0604030504040204" pitchFamily="50" charset="-128"/>
              </a:rPr>
            </a:br>
            <a:r>
              <a:rPr lang="ja-JP" altLang="en-US" sz="1600" b="1" dirty="0">
                <a:solidFill>
                  <a:schemeClr val="bg1"/>
                </a:solidFill>
                <a:latin typeface="Meiryo UI" panose="020B0604030504040204" pitchFamily="50" charset="-128"/>
                <a:ea typeface="Meiryo UI" panose="020B0604030504040204" pitchFamily="50" charset="-128"/>
              </a:rPr>
              <a:t>選ぶ理由</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22" name="四角形: 角を丸くする 21">
            <a:extLst>
              <a:ext uri="{FF2B5EF4-FFF2-40B4-BE49-F238E27FC236}">
                <a16:creationId xmlns:a16="http://schemas.microsoft.com/office/drawing/2014/main" id="{D0F04F2C-6AEA-B97B-0B4E-4AEDFF7FD823}"/>
              </a:ext>
            </a:extLst>
          </p:cNvPr>
          <p:cNvSpPr/>
          <p:nvPr/>
        </p:nvSpPr>
        <p:spPr>
          <a:xfrm>
            <a:off x="2512789" y="5276476"/>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b="1" dirty="0">
                <a:solidFill>
                  <a:schemeClr val="tx1">
                    <a:lumMod val="65000"/>
                    <a:lumOff val="35000"/>
                  </a:schemeClr>
                </a:solidFill>
                <a:latin typeface="Meiryo UI"/>
                <a:ea typeface="Meiryo UI"/>
              </a:rPr>
              <a:t>ネットで調べても分からない自社のニーズ</a:t>
            </a:r>
            <a:r>
              <a:rPr lang="ja-JP" altLang="en-US" sz="1400" dirty="0">
                <a:solidFill>
                  <a:schemeClr val="tx1">
                    <a:lumMod val="65000"/>
                    <a:lumOff val="35000"/>
                  </a:schemeClr>
                </a:solidFill>
                <a:latin typeface="Meiryo UI"/>
                <a:ea typeface="Meiryo UI"/>
              </a:rPr>
              <a:t>を</a:t>
            </a:r>
            <a:r>
              <a:rPr lang="ja-JP" altLang="en-US" sz="1400" b="1" dirty="0">
                <a:solidFill>
                  <a:schemeClr val="tx1">
                    <a:lumMod val="65000"/>
                    <a:lumOff val="35000"/>
                  </a:schemeClr>
                </a:solidFill>
                <a:latin typeface="Meiryo UI"/>
                <a:ea typeface="Meiryo UI"/>
              </a:rPr>
              <a:t>低価格</a:t>
            </a:r>
            <a:r>
              <a:rPr lang="ja-JP" altLang="en-US" sz="1400" dirty="0">
                <a:solidFill>
                  <a:schemeClr val="tx1">
                    <a:lumMod val="65000"/>
                    <a:lumOff val="35000"/>
                  </a:schemeClr>
                </a:solidFill>
                <a:latin typeface="Meiryo UI"/>
                <a:ea typeface="Meiryo UI"/>
              </a:rPr>
              <a:t>で</a:t>
            </a:r>
            <a:r>
              <a:rPr lang="ja-JP" altLang="en-US" sz="1400" b="1" dirty="0">
                <a:solidFill>
                  <a:schemeClr val="tx1">
                    <a:lumMod val="65000"/>
                    <a:lumOff val="35000"/>
                  </a:schemeClr>
                </a:solidFill>
                <a:latin typeface="Meiryo UI"/>
                <a:ea typeface="Meiryo UI"/>
              </a:rPr>
              <a:t>安全</a:t>
            </a:r>
            <a:r>
              <a:rPr lang="ja-JP" altLang="en-US" sz="1400" dirty="0">
                <a:solidFill>
                  <a:schemeClr val="tx1">
                    <a:lumMod val="65000"/>
                    <a:lumOff val="35000"/>
                  </a:schemeClr>
                </a:solidFill>
                <a:latin typeface="Meiryo UI"/>
                <a:ea typeface="Meiryo UI"/>
              </a:rPr>
              <a:t>に現地の日本人に調査できることは嬉しい。</a:t>
            </a:r>
            <a:endParaRPr lang="en-US" altLang="ja-JP" sz="1400" dirty="0">
              <a:solidFill>
                <a:schemeClr val="tx1">
                  <a:lumMod val="65000"/>
                  <a:lumOff val="35000"/>
                </a:schemeClr>
              </a:solidFill>
              <a:latin typeface="Meiryo UI"/>
              <a:ea typeface="Meiryo UI"/>
            </a:endParaRPr>
          </a:p>
          <a:p>
            <a:pPr fontAlgn="base">
              <a:spcBef>
                <a:spcPct val="0"/>
              </a:spcBef>
              <a:spcAft>
                <a:spcPct val="0"/>
              </a:spcAft>
              <a:defRPr/>
            </a:pPr>
            <a:r>
              <a:rPr lang="ja-JP" altLang="en-US" sz="1400" dirty="0">
                <a:solidFill>
                  <a:schemeClr val="tx1">
                    <a:lumMod val="65000"/>
                    <a:lumOff val="35000"/>
                  </a:schemeClr>
                </a:solidFill>
                <a:latin typeface="Meiryo UI"/>
                <a:ea typeface="Meiryo UI"/>
              </a:rPr>
              <a:t>海外の日本人留学生と伝手ができることで、代理店との面談機会創出や採用活動にも繋がるメリットもある。</a:t>
            </a:r>
            <a:endParaRPr lang="en-US" altLang="ja-JP" sz="1400" dirty="0">
              <a:solidFill>
                <a:schemeClr val="tx1">
                  <a:lumMod val="65000"/>
                  <a:lumOff val="35000"/>
                </a:schemeClr>
              </a:solidFill>
              <a:latin typeface="Meiryo UI"/>
              <a:ea typeface="Meiryo UI"/>
            </a:endParaRPr>
          </a:p>
        </p:txBody>
      </p:sp>
      <p:sp>
        <p:nvSpPr>
          <p:cNvPr id="24" name="四角形: 角を丸くする 23">
            <a:extLst>
              <a:ext uri="{FF2B5EF4-FFF2-40B4-BE49-F238E27FC236}">
                <a16:creationId xmlns:a16="http://schemas.microsoft.com/office/drawing/2014/main" id="{B786702F-7649-D92A-1CA9-46C4B676EF60}"/>
              </a:ext>
            </a:extLst>
          </p:cNvPr>
          <p:cNvSpPr/>
          <p:nvPr/>
        </p:nvSpPr>
        <p:spPr>
          <a:xfrm>
            <a:off x="713237" y="5952616"/>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Meiryo UI" panose="020B0604030504040204" pitchFamily="50" charset="-128"/>
                <a:ea typeface="Meiryo UI" panose="020B0604030504040204" pitchFamily="50" charset="-128"/>
              </a:rPr>
              <a:t>留学</a:t>
            </a:r>
            <a:r>
              <a:rPr lang="ja-JP" altLang="en-US" sz="1600" b="1">
                <a:solidFill>
                  <a:schemeClr val="bg1"/>
                </a:solidFill>
                <a:latin typeface="Meiryo UI" panose="020B0604030504040204" pitchFamily="50" charset="-128"/>
                <a:ea typeface="Meiryo UI" panose="020B0604030504040204" pitchFamily="50" charset="-128"/>
              </a:rPr>
              <a:t>生が</a:t>
            </a:r>
            <a:br>
              <a:rPr lang="en-US" altLang="ja-JP" sz="1600" b="1" dirty="0">
                <a:solidFill>
                  <a:schemeClr val="bg1"/>
                </a:solidFill>
                <a:latin typeface="Meiryo UI" panose="020B0604030504040204" pitchFamily="50" charset="-128"/>
                <a:ea typeface="Meiryo UI" panose="020B0604030504040204" pitchFamily="50" charset="-128"/>
              </a:rPr>
            </a:br>
            <a:r>
              <a:rPr lang="ja-JP" altLang="en-US" sz="1600" b="1" dirty="0">
                <a:solidFill>
                  <a:schemeClr val="bg1"/>
                </a:solidFill>
                <a:latin typeface="Meiryo UI" panose="020B0604030504040204" pitchFamily="50" charset="-128"/>
                <a:ea typeface="Meiryo UI" panose="020B0604030504040204" pitchFamily="50" charset="-128"/>
              </a:rPr>
              <a:t>選ぶ</a:t>
            </a:r>
            <a:r>
              <a:rPr lang="ja-JP" altLang="en-US" sz="1600" b="1">
                <a:solidFill>
                  <a:schemeClr val="bg1"/>
                </a:solidFill>
                <a:latin typeface="Meiryo UI" panose="020B0604030504040204" pitchFamily="50" charset="-128"/>
                <a:ea typeface="Meiryo UI" panose="020B0604030504040204" pitchFamily="50" charset="-128"/>
              </a:rPr>
              <a:t>理由</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C8BDFCA2-8A25-5B26-56F0-755474E6D4EC}"/>
              </a:ext>
            </a:extLst>
          </p:cNvPr>
          <p:cNvSpPr/>
          <p:nvPr/>
        </p:nvSpPr>
        <p:spPr>
          <a:xfrm>
            <a:off x="2512789" y="5952616"/>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b="1" dirty="0">
                <a:solidFill>
                  <a:schemeClr val="tx1">
                    <a:lumMod val="65000"/>
                    <a:lumOff val="35000"/>
                  </a:schemeClr>
                </a:solidFill>
                <a:latin typeface="Meiryo UI"/>
                <a:ea typeface="Meiryo UI"/>
              </a:rPr>
              <a:t>経済的に困っている学生は多く、</a:t>
            </a:r>
            <a:r>
              <a:rPr lang="ja-JP" altLang="en-US" sz="1400" dirty="0">
                <a:solidFill>
                  <a:schemeClr val="tx1">
                    <a:lumMod val="65000"/>
                    <a:lumOff val="35000"/>
                  </a:schemeClr>
                </a:solidFill>
                <a:latin typeface="Meiryo UI"/>
                <a:ea typeface="Meiryo UI"/>
              </a:rPr>
              <a:t>高単価のアルバイトを簡単にできることは非常に魅力的と考える。</a:t>
            </a:r>
            <a:endParaRPr lang="en-US" altLang="ja-JP" sz="1400" dirty="0">
              <a:solidFill>
                <a:schemeClr val="tx1">
                  <a:lumMod val="65000"/>
                  <a:lumOff val="35000"/>
                </a:schemeClr>
              </a:solidFill>
              <a:latin typeface="Meiryo UI"/>
              <a:ea typeface="Meiryo UI"/>
            </a:endParaRPr>
          </a:p>
          <a:p>
            <a:pPr fontAlgn="base">
              <a:spcBef>
                <a:spcPct val="0"/>
              </a:spcBef>
              <a:spcAft>
                <a:spcPct val="0"/>
              </a:spcAft>
              <a:defRPr/>
            </a:pPr>
            <a:r>
              <a:rPr lang="ja-JP" altLang="en-US" sz="1400" dirty="0">
                <a:solidFill>
                  <a:schemeClr val="tx1">
                    <a:lumMod val="65000"/>
                    <a:lumOff val="35000"/>
                  </a:schemeClr>
                </a:solidFill>
                <a:latin typeface="Meiryo UI"/>
                <a:ea typeface="Meiryo UI"/>
              </a:rPr>
              <a:t>ビザの問題により</a:t>
            </a:r>
            <a:r>
              <a:rPr lang="ja-JP" altLang="en-US" sz="1400" b="1" dirty="0">
                <a:solidFill>
                  <a:schemeClr val="tx1">
                    <a:lumMod val="65000"/>
                    <a:lumOff val="35000"/>
                  </a:schemeClr>
                </a:solidFill>
                <a:latin typeface="Meiryo UI"/>
                <a:ea typeface="Meiryo UI"/>
              </a:rPr>
              <a:t>留学生が現地でアルバイトを行うハードルは高いが、日本企業との契約により左記の制限を解消できる。</a:t>
            </a:r>
            <a:endParaRPr lang="en-US" altLang="ja-JP" sz="1400" dirty="0">
              <a:solidFill>
                <a:schemeClr val="tx1">
                  <a:lumMod val="65000"/>
                  <a:lumOff val="35000"/>
                </a:schemeClr>
              </a:solidFill>
              <a:latin typeface="Meiryo UI"/>
              <a:ea typeface="Meiryo UI"/>
            </a:endParaRPr>
          </a:p>
        </p:txBody>
      </p:sp>
      <p:sp>
        <p:nvSpPr>
          <p:cNvPr id="26" name="正方形/長方形 25">
            <a:extLst>
              <a:ext uri="{FF2B5EF4-FFF2-40B4-BE49-F238E27FC236}">
                <a16:creationId xmlns:a16="http://schemas.microsoft.com/office/drawing/2014/main" id="{D1F785BD-3AEA-5C43-AD02-AC172D66ABBF}"/>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dirty="0">
                <a:solidFill>
                  <a:schemeClr val="tx1">
                    <a:lumMod val="65000"/>
                    <a:lumOff val="35000"/>
                  </a:schemeClr>
                </a:solidFill>
                <a:latin typeface="Meiryo UI"/>
                <a:ea typeface="Meiryo UI"/>
                <a:cs typeface="Hiragino Kaku Gothic Pro W3" charset="-128"/>
              </a:rPr>
              <a:t>海外ニーズを低価格で安全に調査したい中小企業と高単価の手軽なアルバイトをしたい海外留学生を繋ぐサービスを提供する。</a:t>
            </a:r>
            <a:endParaRPr lang="en-US" altLang="ja-JP" sz="1200" dirty="0">
              <a:solidFill>
                <a:schemeClr val="tx1">
                  <a:lumMod val="65000"/>
                  <a:lumOff val="35000"/>
                </a:schemeClr>
              </a:solidFill>
              <a:latin typeface="Meiryo UI"/>
              <a:ea typeface="Meiryo UI"/>
              <a:cs typeface="Hiragino Kaku Gothic Pro W3" charset="-128"/>
            </a:endParaRPr>
          </a:p>
        </p:txBody>
      </p:sp>
      <p:cxnSp>
        <p:nvCxnSpPr>
          <p:cNvPr id="35" name="直線矢印コネクタ 34">
            <a:extLst>
              <a:ext uri="{FF2B5EF4-FFF2-40B4-BE49-F238E27FC236}">
                <a16:creationId xmlns:a16="http://schemas.microsoft.com/office/drawing/2014/main" id="{001E976E-47A4-59F7-6397-6E848339D5B9}"/>
              </a:ext>
            </a:extLst>
          </p:cNvPr>
          <p:cNvCxnSpPr>
            <a:cxnSpLocks/>
            <a:stCxn id="5" idx="2"/>
            <a:endCxn id="10" idx="0"/>
          </p:cNvCxnSpPr>
          <p:nvPr/>
        </p:nvCxnSpPr>
        <p:spPr>
          <a:xfrm>
            <a:off x="6995777" y="1780248"/>
            <a:ext cx="0" cy="15240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94716329-4D67-256B-AC65-E122FA234AA9}"/>
              </a:ext>
            </a:extLst>
          </p:cNvPr>
          <p:cNvCxnSpPr>
            <a:cxnSpLocks/>
            <a:stCxn id="10" idx="2"/>
            <a:endCxn id="13" idx="0"/>
          </p:cNvCxnSpPr>
          <p:nvPr/>
        </p:nvCxnSpPr>
        <p:spPr>
          <a:xfrm>
            <a:off x="6995777" y="2456388"/>
            <a:ext cx="0" cy="15240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DF38EC06-7391-B3E3-AA5D-95860DD51DC4}"/>
              </a:ext>
            </a:extLst>
          </p:cNvPr>
          <p:cNvSpPr/>
          <p:nvPr/>
        </p:nvSpPr>
        <p:spPr>
          <a:xfrm rot="10800000">
            <a:off x="4981767" y="3184949"/>
            <a:ext cx="4028019" cy="180909"/>
          </a:xfrm>
          <a:prstGeom prst="triangl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2" name="グループ化 131">
            <a:extLst>
              <a:ext uri="{FF2B5EF4-FFF2-40B4-BE49-F238E27FC236}">
                <a16:creationId xmlns:a16="http://schemas.microsoft.com/office/drawing/2014/main" id="{AC1CF1A9-D963-2503-5AE7-3E8C8AD8A003}"/>
              </a:ext>
            </a:extLst>
          </p:cNvPr>
          <p:cNvGrpSpPr/>
          <p:nvPr/>
        </p:nvGrpSpPr>
        <p:grpSpPr>
          <a:xfrm>
            <a:off x="2841702" y="3465492"/>
            <a:ext cx="8308148" cy="1516676"/>
            <a:chOff x="2841702" y="3589317"/>
            <a:chExt cx="8308148" cy="1516676"/>
          </a:xfrm>
        </p:grpSpPr>
        <p:grpSp>
          <p:nvGrpSpPr>
            <p:cNvPr id="94" name="グループ化 93">
              <a:extLst>
                <a:ext uri="{FF2B5EF4-FFF2-40B4-BE49-F238E27FC236}">
                  <a16:creationId xmlns:a16="http://schemas.microsoft.com/office/drawing/2014/main" id="{4D537FF6-2718-200B-1028-595EE08162A9}"/>
                </a:ext>
              </a:extLst>
            </p:cNvPr>
            <p:cNvGrpSpPr/>
            <p:nvPr/>
          </p:nvGrpSpPr>
          <p:grpSpPr>
            <a:xfrm>
              <a:off x="2841702" y="3589317"/>
              <a:ext cx="1864807" cy="1230372"/>
              <a:chOff x="3179407" y="3492143"/>
              <a:chExt cx="1864807" cy="1230372"/>
            </a:xfrm>
          </p:grpSpPr>
          <p:grpSp>
            <p:nvGrpSpPr>
              <p:cNvPr id="72" name="グループ化 71">
                <a:extLst>
                  <a:ext uri="{FF2B5EF4-FFF2-40B4-BE49-F238E27FC236}">
                    <a16:creationId xmlns:a16="http://schemas.microsoft.com/office/drawing/2014/main" id="{5192554C-ED31-CEDF-77DE-E6302D4DD0D2}"/>
                  </a:ext>
                </a:extLst>
              </p:cNvPr>
              <p:cNvGrpSpPr/>
              <p:nvPr/>
            </p:nvGrpSpPr>
            <p:grpSpPr>
              <a:xfrm>
                <a:off x="4207044" y="4036796"/>
                <a:ext cx="837170" cy="599363"/>
                <a:chOff x="4207044" y="4036796"/>
                <a:chExt cx="837170" cy="599363"/>
              </a:xfrm>
            </p:grpSpPr>
            <p:pic>
              <p:nvPicPr>
                <p:cNvPr id="42" name="グラフィックス 41" descr="ユーザー">
                  <a:extLst>
                    <a:ext uri="{FF2B5EF4-FFF2-40B4-BE49-F238E27FC236}">
                      <a16:creationId xmlns:a16="http://schemas.microsoft.com/office/drawing/2014/main" id="{195899B4-C5ED-0D07-2A8C-D43DA64CE6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5947" y="4036796"/>
                  <a:ext cx="599363" cy="599363"/>
                </a:xfrm>
                <a:prstGeom prst="rect">
                  <a:avLst/>
                </a:prstGeom>
              </p:spPr>
            </p:pic>
            <p:sp>
              <p:nvSpPr>
                <p:cNvPr id="43" name="正方形/長方形 42">
                  <a:extLst>
                    <a:ext uri="{FF2B5EF4-FFF2-40B4-BE49-F238E27FC236}">
                      <a16:creationId xmlns:a16="http://schemas.microsoft.com/office/drawing/2014/main" id="{0264932E-5F17-C4F1-9A23-006A22FEDAE7}"/>
                    </a:ext>
                  </a:extLst>
                </p:cNvPr>
                <p:cNvSpPr/>
                <p:nvPr/>
              </p:nvSpPr>
              <p:spPr>
                <a:xfrm>
                  <a:off x="4207044" y="4457145"/>
                  <a:ext cx="837170"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日本人留学生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grpSp>
          <p:sp>
            <p:nvSpPr>
              <p:cNvPr id="44" name="正方形/長方形 43">
                <a:extLst>
                  <a:ext uri="{FF2B5EF4-FFF2-40B4-BE49-F238E27FC236}">
                    <a16:creationId xmlns:a16="http://schemas.microsoft.com/office/drawing/2014/main" id="{54EAB957-EF18-2F19-7E00-C4D230426D51}"/>
                  </a:ext>
                </a:extLst>
              </p:cNvPr>
              <p:cNvSpPr/>
              <p:nvPr/>
            </p:nvSpPr>
            <p:spPr>
              <a:xfrm>
                <a:off x="3922467" y="4166144"/>
                <a:ext cx="391425" cy="161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依頼</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45" name="グラフィックス 44" descr="ユーザー">
                <a:extLst>
                  <a:ext uri="{FF2B5EF4-FFF2-40B4-BE49-F238E27FC236}">
                    <a16:creationId xmlns:a16="http://schemas.microsoft.com/office/drawing/2014/main" id="{A1F5208E-4C89-FD52-F9ED-A3E9195BF7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1300" y="4036796"/>
                <a:ext cx="599363" cy="599363"/>
              </a:xfrm>
              <a:prstGeom prst="rect">
                <a:avLst/>
              </a:prstGeom>
            </p:spPr>
          </p:pic>
          <p:sp>
            <p:nvSpPr>
              <p:cNvPr id="46" name="正方形/長方形 45">
                <a:extLst>
                  <a:ext uri="{FF2B5EF4-FFF2-40B4-BE49-F238E27FC236}">
                    <a16:creationId xmlns:a16="http://schemas.microsoft.com/office/drawing/2014/main" id="{6ABB9149-4421-0FA8-681C-D599B966EB90}"/>
                  </a:ext>
                </a:extLst>
              </p:cNvPr>
              <p:cNvSpPr/>
              <p:nvPr/>
            </p:nvSpPr>
            <p:spPr>
              <a:xfrm>
                <a:off x="3220450" y="4441905"/>
                <a:ext cx="761064"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コミュニティ</a:t>
                </a:r>
                <a:br>
                  <a:rPr lang="en-US" altLang="ja-JP" sz="800" dirty="0">
                    <a:solidFill>
                      <a:srgbClr val="4B4B4B"/>
                    </a:solidFill>
                    <a:latin typeface="Meiryo UI" panose="020B0604030504040204" pitchFamily="50" charset="-128"/>
                    <a:ea typeface="Meiryo UI" panose="020B0604030504040204" pitchFamily="50" charset="-128"/>
                  </a:rPr>
                </a:br>
                <a:r>
                  <a:rPr lang="en-US" altLang="ja-JP" sz="800" dirty="0">
                    <a:solidFill>
                      <a:srgbClr val="4B4B4B"/>
                    </a:solidFill>
                    <a:latin typeface="Meiryo UI" panose="020B0604030504040204" pitchFamily="50" charset="-128"/>
                    <a:ea typeface="Meiryo UI" panose="020B0604030504040204" pitchFamily="50" charset="-128"/>
                  </a:rPr>
                  <a:t>※</a:t>
                </a:r>
                <a:r>
                  <a:rPr lang="ja-JP" altLang="en-US" sz="800" dirty="0">
                    <a:solidFill>
                      <a:srgbClr val="4B4B4B"/>
                    </a:solidFill>
                    <a:latin typeface="Meiryo UI" panose="020B0604030504040204" pitchFamily="50" charset="-128"/>
                    <a:ea typeface="Meiryo UI" panose="020B0604030504040204" pitchFamily="50" charset="-128"/>
                  </a:rPr>
                  <a:t>現地の方</a:t>
                </a:r>
                <a:endParaRPr lang="en-US" altLang="ja-JP" sz="800" dirty="0">
                  <a:solidFill>
                    <a:srgbClr val="4B4B4B"/>
                  </a:solidFill>
                  <a:latin typeface="Meiryo UI" panose="020B0604030504040204" pitchFamily="50" charset="-128"/>
                  <a:ea typeface="Meiryo UI" panose="020B0604030504040204" pitchFamily="50" charset="-128"/>
                </a:endParaRPr>
              </a:p>
            </p:txBody>
          </p:sp>
          <p:cxnSp>
            <p:nvCxnSpPr>
              <p:cNvPr id="47" name="コネクタ: カギ線 21">
                <a:extLst>
                  <a:ext uri="{FF2B5EF4-FFF2-40B4-BE49-F238E27FC236}">
                    <a16:creationId xmlns:a16="http://schemas.microsoft.com/office/drawing/2014/main" id="{770FF54D-8A66-62E2-E1DB-BF6C640432EA}"/>
                  </a:ext>
                </a:extLst>
              </p:cNvPr>
              <p:cNvCxnSpPr>
                <a:cxnSpLocks/>
                <a:stCxn id="42" idx="1"/>
                <a:endCxn id="45" idx="3"/>
              </p:cNvCxnSpPr>
              <p:nvPr/>
            </p:nvCxnSpPr>
            <p:spPr>
              <a:xfrm flipH="1">
                <a:off x="3900663" y="4336478"/>
                <a:ext cx="425284"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四角形: 角を丸くする 47">
                <a:extLst>
                  <a:ext uri="{FF2B5EF4-FFF2-40B4-BE49-F238E27FC236}">
                    <a16:creationId xmlns:a16="http://schemas.microsoft.com/office/drawing/2014/main" id="{417DAD3F-BF8B-6626-16D6-281549F51835}"/>
                  </a:ext>
                </a:extLst>
              </p:cNvPr>
              <p:cNvSpPr/>
              <p:nvPr/>
            </p:nvSpPr>
            <p:spPr>
              <a:xfrm>
                <a:off x="3179407" y="3851613"/>
                <a:ext cx="1861418" cy="870902"/>
              </a:xfrm>
              <a:prstGeom prst="roundRect">
                <a:avLst>
                  <a:gd name="adj" fmla="val 7814"/>
                </a:avLst>
              </a:prstGeom>
              <a:noFill/>
              <a:ln>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900" b="1" dirty="0">
                  <a:solidFill>
                    <a:srgbClr val="2F528F"/>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04B2F378-D458-1AB0-B16A-151BF6BFAD94}"/>
                  </a:ext>
                </a:extLst>
              </p:cNvPr>
              <p:cNvSpPr/>
              <p:nvPr/>
            </p:nvSpPr>
            <p:spPr>
              <a:xfrm>
                <a:off x="3803599" y="3798240"/>
                <a:ext cx="613033"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altLang="ja-JP" sz="800" dirty="0">
                  <a:solidFill>
                    <a:schemeClr val="accent1"/>
                  </a:solidFill>
                  <a:latin typeface="Meiryo UI" panose="020B0604030504040204" pitchFamily="50" charset="-128"/>
                  <a:ea typeface="Meiryo UI" panose="020B0604030504040204" pitchFamily="50" charset="-128"/>
                </a:endParaRPr>
              </a:p>
            </p:txBody>
          </p:sp>
          <p:grpSp>
            <p:nvGrpSpPr>
              <p:cNvPr id="50" name="グループ化 49">
                <a:extLst>
                  <a:ext uri="{FF2B5EF4-FFF2-40B4-BE49-F238E27FC236}">
                    <a16:creationId xmlns:a16="http://schemas.microsoft.com/office/drawing/2014/main" id="{A8FA4084-D791-1B5B-52C4-8516BA8A8118}"/>
                  </a:ext>
                </a:extLst>
              </p:cNvPr>
              <p:cNvGrpSpPr/>
              <p:nvPr/>
            </p:nvGrpSpPr>
            <p:grpSpPr>
              <a:xfrm>
                <a:off x="3795625" y="3492143"/>
                <a:ext cx="628979" cy="650931"/>
                <a:chOff x="4675998" y="6840658"/>
                <a:chExt cx="959583" cy="993072"/>
              </a:xfrm>
            </p:grpSpPr>
            <p:pic>
              <p:nvPicPr>
                <p:cNvPr id="51" name="グラフィックス 50" descr="校舎">
                  <a:extLst>
                    <a:ext uri="{FF2B5EF4-FFF2-40B4-BE49-F238E27FC236}">
                      <a16:creationId xmlns:a16="http://schemas.microsoft.com/office/drawing/2014/main" id="{5B81B036-BA85-98B3-F63E-E937D81D62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98589" y="6840658"/>
                  <a:ext cx="914400" cy="914400"/>
                </a:xfrm>
                <a:prstGeom prst="rect">
                  <a:avLst/>
                </a:prstGeom>
              </p:spPr>
            </p:pic>
            <p:sp>
              <p:nvSpPr>
                <p:cNvPr id="52" name="正方形/長方形 51">
                  <a:extLst>
                    <a:ext uri="{FF2B5EF4-FFF2-40B4-BE49-F238E27FC236}">
                      <a16:creationId xmlns:a16="http://schemas.microsoft.com/office/drawing/2014/main" id="{A625CDA9-973A-67D0-137B-35945D64CE9F}"/>
                    </a:ext>
                  </a:extLst>
                </p:cNvPr>
                <p:cNvSpPr/>
                <p:nvPr/>
              </p:nvSpPr>
              <p:spPr>
                <a:xfrm>
                  <a:off x="4675998" y="7562086"/>
                  <a:ext cx="959583" cy="271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海外大学</a:t>
                  </a:r>
                  <a:endParaRPr lang="en-US" altLang="ja-JP" sz="800" dirty="0">
                    <a:solidFill>
                      <a:srgbClr val="4B4B4B"/>
                    </a:solidFill>
                    <a:latin typeface="Meiryo UI" panose="020B0604030504040204" pitchFamily="50" charset="-128"/>
                    <a:ea typeface="Meiryo UI" panose="020B0604030504040204" pitchFamily="50" charset="-128"/>
                  </a:endParaRPr>
                </a:p>
              </p:txBody>
            </p:sp>
          </p:grpSp>
          <p:sp>
            <p:nvSpPr>
              <p:cNvPr id="53" name="楕円 52">
                <a:extLst>
                  <a:ext uri="{FF2B5EF4-FFF2-40B4-BE49-F238E27FC236}">
                    <a16:creationId xmlns:a16="http://schemas.microsoft.com/office/drawing/2014/main" id="{3AEA5250-4D1F-1B05-292A-0C4A607B9960}"/>
                  </a:ext>
                </a:extLst>
              </p:cNvPr>
              <p:cNvSpPr/>
              <p:nvPr/>
            </p:nvSpPr>
            <p:spPr>
              <a:xfrm>
                <a:off x="4757403" y="4507817"/>
                <a:ext cx="133570" cy="1335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54" name="楕円 53">
                <a:extLst>
                  <a:ext uri="{FF2B5EF4-FFF2-40B4-BE49-F238E27FC236}">
                    <a16:creationId xmlns:a16="http://schemas.microsoft.com/office/drawing/2014/main" id="{616D59C0-758C-0111-85E4-7C1420513743}"/>
                  </a:ext>
                </a:extLst>
              </p:cNvPr>
              <p:cNvSpPr/>
              <p:nvPr/>
            </p:nvSpPr>
            <p:spPr>
              <a:xfrm>
                <a:off x="4368396" y="4507817"/>
                <a:ext cx="133570" cy="1335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55" name="楕円 54">
                <a:extLst>
                  <a:ext uri="{FF2B5EF4-FFF2-40B4-BE49-F238E27FC236}">
                    <a16:creationId xmlns:a16="http://schemas.microsoft.com/office/drawing/2014/main" id="{4987BFD0-6D65-E5D1-B7CA-563A0BE55FD7}"/>
                  </a:ext>
                </a:extLst>
              </p:cNvPr>
              <p:cNvSpPr/>
              <p:nvPr/>
            </p:nvSpPr>
            <p:spPr>
              <a:xfrm>
                <a:off x="4562899" y="4507817"/>
                <a:ext cx="133570" cy="1335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grpSp>
        <p:grpSp>
          <p:nvGrpSpPr>
            <p:cNvPr id="96" name="グループ化 95">
              <a:extLst>
                <a:ext uri="{FF2B5EF4-FFF2-40B4-BE49-F238E27FC236}">
                  <a16:creationId xmlns:a16="http://schemas.microsoft.com/office/drawing/2014/main" id="{C4EBCE73-4DFD-7664-D2E6-D56A4C02FABE}"/>
                </a:ext>
              </a:extLst>
            </p:cNvPr>
            <p:cNvGrpSpPr/>
            <p:nvPr/>
          </p:nvGrpSpPr>
          <p:grpSpPr>
            <a:xfrm>
              <a:off x="6066870" y="3687858"/>
              <a:ext cx="1861200" cy="1131830"/>
              <a:chOff x="5878229" y="3590684"/>
              <a:chExt cx="1861200" cy="1131830"/>
            </a:xfrm>
          </p:grpSpPr>
          <p:grpSp>
            <p:nvGrpSpPr>
              <p:cNvPr id="62" name="グループ化 61">
                <a:extLst>
                  <a:ext uri="{FF2B5EF4-FFF2-40B4-BE49-F238E27FC236}">
                    <a16:creationId xmlns:a16="http://schemas.microsoft.com/office/drawing/2014/main" id="{94446C85-D6E3-6846-883B-62D900CF496A}"/>
                  </a:ext>
                </a:extLst>
              </p:cNvPr>
              <p:cNvGrpSpPr/>
              <p:nvPr/>
            </p:nvGrpSpPr>
            <p:grpSpPr>
              <a:xfrm>
                <a:off x="5878229" y="3590684"/>
                <a:ext cx="1861200" cy="1131830"/>
                <a:chOff x="5878229" y="3571594"/>
                <a:chExt cx="1861200" cy="1131830"/>
              </a:xfrm>
            </p:grpSpPr>
            <p:sp>
              <p:nvSpPr>
                <p:cNvPr id="57" name="四角形: 角を丸くする 56">
                  <a:extLst>
                    <a:ext uri="{FF2B5EF4-FFF2-40B4-BE49-F238E27FC236}">
                      <a16:creationId xmlns:a16="http://schemas.microsoft.com/office/drawing/2014/main" id="{759090E7-9E8C-8FED-561A-311EDCE7FAD8}"/>
                    </a:ext>
                  </a:extLst>
                </p:cNvPr>
                <p:cNvSpPr/>
                <p:nvPr/>
              </p:nvSpPr>
              <p:spPr>
                <a:xfrm>
                  <a:off x="5878229" y="3832522"/>
                  <a:ext cx="1861200" cy="870902"/>
                </a:xfrm>
                <a:prstGeom prst="roundRect">
                  <a:avLst>
                    <a:gd name="adj" fmla="val 7814"/>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900" b="1" dirty="0">
                    <a:solidFill>
                      <a:srgbClr val="2F528F"/>
                    </a:solidFill>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3BF6EA67-EF01-A8E0-2292-5A4A5619E2A0}"/>
                    </a:ext>
                  </a:extLst>
                </p:cNvPr>
                <p:cNvSpPr/>
                <p:nvPr/>
              </p:nvSpPr>
              <p:spPr>
                <a:xfrm>
                  <a:off x="6483316" y="3788673"/>
                  <a:ext cx="613033"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altLang="ja-JP" sz="800" dirty="0">
                    <a:solidFill>
                      <a:schemeClr val="accent1"/>
                    </a:solidFill>
                    <a:latin typeface="Meiryo UI" panose="020B0604030504040204" pitchFamily="50" charset="-128"/>
                    <a:ea typeface="Meiryo UI" panose="020B0604030504040204" pitchFamily="50" charset="-128"/>
                  </a:endParaRPr>
                </a:p>
              </p:txBody>
            </p:sp>
            <p:grpSp>
              <p:nvGrpSpPr>
                <p:cNvPr id="58" name="グループ化 57">
                  <a:extLst>
                    <a:ext uri="{FF2B5EF4-FFF2-40B4-BE49-F238E27FC236}">
                      <a16:creationId xmlns:a16="http://schemas.microsoft.com/office/drawing/2014/main" id="{3CD9B61E-9A36-4739-0307-F0665AEE32D1}"/>
                    </a:ext>
                  </a:extLst>
                </p:cNvPr>
                <p:cNvGrpSpPr/>
                <p:nvPr/>
              </p:nvGrpSpPr>
              <p:grpSpPr>
                <a:xfrm>
                  <a:off x="6500566" y="3571594"/>
                  <a:ext cx="578532" cy="523706"/>
                  <a:chOff x="6315612" y="3607553"/>
                  <a:chExt cx="1055541" cy="955510"/>
                </a:xfrm>
              </p:grpSpPr>
              <p:pic>
                <p:nvPicPr>
                  <p:cNvPr id="59" name="図 58">
                    <a:extLst>
                      <a:ext uri="{FF2B5EF4-FFF2-40B4-BE49-F238E27FC236}">
                        <a16:creationId xmlns:a16="http://schemas.microsoft.com/office/drawing/2014/main" id="{12D9D83D-9B5B-5710-6C22-2562DD63EDBD}"/>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01632" y="3607553"/>
                    <a:ext cx="683500" cy="683500"/>
                  </a:xfrm>
                  <a:prstGeom prst="rect">
                    <a:avLst/>
                  </a:prstGeom>
                </p:spPr>
              </p:pic>
              <p:sp>
                <p:nvSpPr>
                  <p:cNvPr id="60" name="正方形/長方形 59">
                    <a:extLst>
                      <a:ext uri="{FF2B5EF4-FFF2-40B4-BE49-F238E27FC236}">
                        <a16:creationId xmlns:a16="http://schemas.microsoft.com/office/drawing/2014/main" id="{2A90E321-A116-D7D5-54E8-4A73936CB9AA}"/>
                      </a:ext>
                    </a:extLst>
                  </p:cNvPr>
                  <p:cNvSpPr/>
                  <p:nvPr/>
                </p:nvSpPr>
                <p:spPr>
                  <a:xfrm>
                    <a:off x="6315612" y="4291418"/>
                    <a:ext cx="1055541" cy="271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2F528F"/>
                        </a:solidFill>
                        <a:latin typeface="Meiryo UI" panose="020B0604030504040204" pitchFamily="50" charset="-128"/>
                        <a:ea typeface="Meiryo UI" panose="020B0604030504040204" pitchFamily="50" charset="-128"/>
                      </a:rPr>
                      <a:t>リクルート</a:t>
                    </a:r>
                    <a:endParaRPr lang="en-US" altLang="ja-JP" sz="800" dirty="0">
                      <a:solidFill>
                        <a:srgbClr val="2F528F"/>
                      </a:solidFill>
                      <a:latin typeface="Meiryo UI" panose="020B0604030504040204" pitchFamily="50" charset="-128"/>
                      <a:ea typeface="Meiryo UI" panose="020B0604030504040204" pitchFamily="50" charset="-128"/>
                    </a:endParaRPr>
                  </a:p>
                </p:txBody>
              </p:sp>
            </p:grpSp>
          </p:grpSp>
          <p:grpSp>
            <p:nvGrpSpPr>
              <p:cNvPr id="74" name="グループ化 73">
                <a:extLst>
                  <a:ext uri="{FF2B5EF4-FFF2-40B4-BE49-F238E27FC236}">
                    <a16:creationId xmlns:a16="http://schemas.microsoft.com/office/drawing/2014/main" id="{CD8CD12D-7BA7-0312-A678-A1E7DD3F390A}"/>
                  </a:ext>
                </a:extLst>
              </p:cNvPr>
              <p:cNvGrpSpPr/>
              <p:nvPr/>
            </p:nvGrpSpPr>
            <p:grpSpPr>
              <a:xfrm>
                <a:off x="6120878" y="4036796"/>
                <a:ext cx="1474086" cy="621264"/>
                <a:chOff x="6107713" y="4036796"/>
                <a:chExt cx="1474086" cy="621264"/>
              </a:xfrm>
            </p:grpSpPr>
            <p:grpSp>
              <p:nvGrpSpPr>
                <p:cNvPr id="67" name="グループ化 66">
                  <a:extLst>
                    <a:ext uri="{FF2B5EF4-FFF2-40B4-BE49-F238E27FC236}">
                      <a16:creationId xmlns:a16="http://schemas.microsoft.com/office/drawing/2014/main" id="{69380324-5E3E-402E-FBB9-08413F506E5F}"/>
                    </a:ext>
                  </a:extLst>
                </p:cNvPr>
                <p:cNvGrpSpPr/>
                <p:nvPr/>
              </p:nvGrpSpPr>
              <p:grpSpPr>
                <a:xfrm>
                  <a:off x="7139693" y="4183512"/>
                  <a:ext cx="305929" cy="305929"/>
                  <a:chOff x="6636867" y="4205685"/>
                  <a:chExt cx="305929" cy="305929"/>
                </a:xfrm>
              </p:grpSpPr>
              <p:grpSp>
                <p:nvGrpSpPr>
                  <p:cNvPr id="66" name="グループ化 65">
                    <a:extLst>
                      <a:ext uri="{FF2B5EF4-FFF2-40B4-BE49-F238E27FC236}">
                        <a16:creationId xmlns:a16="http://schemas.microsoft.com/office/drawing/2014/main" id="{9FE86336-BDF1-396A-D0DE-EAD527659952}"/>
                      </a:ext>
                    </a:extLst>
                  </p:cNvPr>
                  <p:cNvGrpSpPr/>
                  <p:nvPr/>
                </p:nvGrpSpPr>
                <p:grpSpPr>
                  <a:xfrm>
                    <a:off x="6636867" y="4205685"/>
                    <a:ext cx="305929" cy="305929"/>
                    <a:chOff x="6636867" y="4205685"/>
                    <a:chExt cx="305929" cy="305929"/>
                  </a:xfrm>
                </p:grpSpPr>
                <p:pic>
                  <p:nvPicPr>
                    <p:cNvPr id="63" name="図 62">
                      <a:extLst>
                        <a:ext uri="{FF2B5EF4-FFF2-40B4-BE49-F238E27FC236}">
                          <a16:creationId xmlns:a16="http://schemas.microsoft.com/office/drawing/2014/main" id="{D1118F6D-32B2-5CCF-28ED-AA24E059C120}"/>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36867" y="4205685"/>
                      <a:ext cx="305929" cy="305929"/>
                    </a:xfrm>
                    <a:prstGeom prst="rect">
                      <a:avLst/>
                    </a:prstGeom>
                    <a:solidFill>
                      <a:schemeClr val="bg1"/>
                    </a:solidFill>
                  </p:spPr>
                </p:pic>
                <p:sp>
                  <p:nvSpPr>
                    <p:cNvPr id="65" name="正方形/長方形 64">
                      <a:extLst>
                        <a:ext uri="{FF2B5EF4-FFF2-40B4-BE49-F238E27FC236}">
                          <a16:creationId xmlns:a16="http://schemas.microsoft.com/office/drawing/2014/main" id="{2C53DA5C-8871-AFAB-6C99-36F04F00E148}"/>
                        </a:ext>
                      </a:extLst>
                    </p:cNvPr>
                    <p:cNvSpPr/>
                    <p:nvPr/>
                  </p:nvSpPr>
                  <p:spPr>
                    <a:xfrm>
                      <a:off x="6685221" y="4279158"/>
                      <a:ext cx="209221" cy="17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altLang="ja-JP" sz="800" dirty="0">
                        <a:solidFill>
                          <a:schemeClr val="accent1"/>
                        </a:solidFill>
                        <a:latin typeface="Meiryo UI" panose="020B0604030504040204" pitchFamily="50" charset="-128"/>
                        <a:ea typeface="Meiryo UI" panose="020B0604030504040204" pitchFamily="50" charset="-128"/>
                      </a:endParaRPr>
                    </a:p>
                  </p:txBody>
                </p:sp>
              </p:grpSp>
              <p:pic>
                <p:nvPicPr>
                  <p:cNvPr id="64" name="グラフィックス 63" descr="データベース">
                    <a:extLst>
                      <a:ext uri="{FF2B5EF4-FFF2-40B4-BE49-F238E27FC236}">
                        <a16:creationId xmlns:a16="http://schemas.microsoft.com/office/drawing/2014/main" id="{C7AD9333-84E4-CA3C-4D34-584DF2ABE8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74232" y="4260582"/>
                    <a:ext cx="231197" cy="231197"/>
                  </a:xfrm>
                  <a:prstGeom prst="rect">
                    <a:avLst/>
                  </a:prstGeom>
                </p:spPr>
              </p:pic>
            </p:grpSp>
            <p:grpSp>
              <p:nvGrpSpPr>
                <p:cNvPr id="71" name="グループ化 70">
                  <a:extLst>
                    <a:ext uri="{FF2B5EF4-FFF2-40B4-BE49-F238E27FC236}">
                      <a16:creationId xmlns:a16="http://schemas.microsoft.com/office/drawing/2014/main" id="{855E8CF0-4D32-86AF-B660-45EE1269232D}"/>
                    </a:ext>
                  </a:extLst>
                </p:cNvPr>
                <p:cNvGrpSpPr/>
                <p:nvPr/>
              </p:nvGrpSpPr>
              <p:grpSpPr>
                <a:xfrm>
                  <a:off x="6107713" y="4036796"/>
                  <a:ext cx="1474086" cy="621264"/>
                  <a:chOff x="7654916" y="3338126"/>
                  <a:chExt cx="1474086" cy="621264"/>
                </a:xfrm>
              </p:grpSpPr>
              <p:cxnSp>
                <p:nvCxnSpPr>
                  <p:cNvPr id="68" name="直線矢印コネクタ 67">
                    <a:extLst>
                      <a:ext uri="{FF2B5EF4-FFF2-40B4-BE49-F238E27FC236}">
                        <a16:creationId xmlns:a16="http://schemas.microsoft.com/office/drawing/2014/main" id="{115513E9-A107-613D-6EBC-BEEA2299E7C0}"/>
                      </a:ext>
                    </a:extLst>
                  </p:cNvPr>
                  <p:cNvCxnSpPr>
                    <a:cxnSpLocks/>
                    <a:stCxn id="69" idx="3"/>
                    <a:endCxn id="63" idx="1"/>
                  </p:cNvCxnSpPr>
                  <p:nvPr/>
                </p:nvCxnSpPr>
                <p:spPr>
                  <a:xfrm flipV="1">
                    <a:off x="8254279" y="3637807"/>
                    <a:ext cx="432617" cy="1"/>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pic>
                <p:nvPicPr>
                  <p:cNvPr id="69" name="グラフィックス 68" descr="ユーザー">
                    <a:extLst>
                      <a:ext uri="{FF2B5EF4-FFF2-40B4-BE49-F238E27FC236}">
                        <a16:creationId xmlns:a16="http://schemas.microsoft.com/office/drawing/2014/main" id="{C006AC03-C65E-4243-D6F7-47C1D7E413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4916" y="3338126"/>
                    <a:ext cx="599363" cy="599363"/>
                  </a:xfrm>
                  <a:prstGeom prst="rect">
                    <a:avLst/>
                  </a:prstGeom>
                </p:spPr>
              </p:pic>
              <p:sp>
                <p:nvSpPr>
                  <p:cNvPr id="70" name="正方形/長方形 69">
                    <a:extLst>
                      <a:ext uri="{FF2B5EF4-FFF2-40B4-BE49-F238E27FC236}">
                        <a16:creationId xmlns:a16="http://schemas.microsoft.com/office/drawing/2014/main" id="{D3BA3EEF-68D5-7E3E-E901-D3C96AE6CA0B}"/>
                      </a:ext>
                    </a:extLst>
                  </p:cNvPr>
                  <p:cNvSpPr/>
                  <p:nvPr/>
                </p:nvSpPr>
                <p:spPr>
                  <a:xfrm>
                    <a:off x="7668699" y="3781335"/>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2F528F"/>
                        </a:solidFill>
                        <a:latin typeface="Meiryo UI" panose="020B0604030504040204" pitchFamily="50" charset="-128"/>
                        <a:ea typeface="Meiryo UI" panose="020B0604030504040204" pitchFamily="50" charset="-128"/>
                      </a:rPr>
                      <a:t>運営</a:t>
                    </a:r>
                    <a:endParaRPr lang="en-US" altLang="ja-JP" sz="800" dirty="0">
                      <a:solidFill>
                        <a:srgbClr val="2F528F"/>
                      </a:solidFill>
                      <a:latin typeface="Meiryo UI" panose="020B0604030504040204" pitchFamily="50" charset="-128"/>
                      <a:ea typeface="Meiryo UI" panose="020B0604030504040204" pitchFamily="50" charset="-128"/>
                    </a:endParaRPr>
                  </a:p>
                </p:txBody>
              </p:sp>
              <p:sp>
                <p:nvSpPr>
                  <p:cNvPr id="76" name="正方形/長方形 75">
                    <a:extLst>
                      <a:ext uri="{FF2B5EF4-FFF2-40B4-BE49-F238E27FC236}">
                        <a16:creationId xmlns:a16="http://schemas.microsoft.com/office/drawing/2014/main" id="{6BA2C55E-B1B5-1EE4-DD92-0D9B798B9A97}"/>
                      </a:ext>
                    </a:extLst>
                  </p:cNvPr>
                  <p:cNvSpPr/>
                  <p:nvPr/>
                </p:nvSpPr>
                <p:spPr>
                  <a:xfrm>
                    <a:off x="8557203" y="3781335"/>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sp>
            <p:nvSpPr>
              <p:cNvPr id="75" name="正方形/長方形 74">
                <a:extLst>
                  <a:ext uri="{FF2B5EF4-FFF2-40B4-BE49-F238E27FC236}">
                    <a16:creationId xmlns:a16="http://schemas.microsoft.com/office/drawing/2014/main" id="{70FF6FC5-E5AE-9133-B351-DE1C4B4CD597}"/>
                  </a:ext>
                </a:extLst>
              </p:cNvPr>
              <p:cNvSpPr/>
              <p:nvPr/>
            </p:nvSpPr>
            <p:spPr>
              <a:xfrm>
                <a:off x="6677430" y="4166144"/>
                <a:ext cx="473625" cy="161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2F528F"/>
                    </a:solidFill>
                    <a:latin typeface="Meiryo UI" panose="020B0604030504040204" pitchFamily="50" charset="-128"/>
                    <a:ea typeface="Meiryo UI" panose="020B0604030504040204" pitchFamily="50" charset="-128"/>
                  </a:rPr>
                  <a:t>メンテ</a:t>
                </a:r>
                <a:endParaRPr lang="en-US" altLang="ja-JP" sz="800" dirty="0">
                  <a:solidFill>
                    <a:srgbClr val="2F528F"/>
                  </a:solidFill>
                  <a:latin typeface="Meiryo UI" panose="020B0604030504040204" pitchFamily="50" charset="-128"/>
                  <a:ea typeface="Meiryo UI" panose="020B0604030504040204" pitchFamily="50" charset="-128"/>
                </a:endParaRPr>
              </a:p>
            </p:txBody>
          </p:sp>
        </p:grpSp>
        <p:sp>
          <p:nvSpPr>
            <p:cNvPr id="82" name="正方形/長方形 81">
              <a:extLst>
                <a:ext uri="{FF2B5EF4-FFF2-40B4-BE49-F238E27FC236}">
                  <a16:creationId xmlns:a16="http://schemas.microsoft.com/office/drawing/2014/main" id="{910DF7D7-69BE-7E06-AC03-1637AE9BFE87}"/>
                </a:ext>
              </a:extLst>
            </p:cNvPr>
            <p:cNvSpPr/>
            <p:nvPr/>
          </p:nvSpPr>
          <p:spPr>
            <a:xfrm>
              <a:off x="9876825" y="4046647"/>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中小企業</a:t>
              </a:r>
              <a:endParaRPr lang="en-US" altLang="ja-JP" sz="800" dirty="0">
                <a:solidFill>
                  <a:srgbClr val="4B4B4B"/>
                </a:solidFill>
                <a:latin typeface="Meiryo UI" panose="020B0604030504040204" pitchFamily="50" charset="-128"/>
                <a:ea typeface="Meiryo UI" panose="020B0604030504040204" pitchFamily="50" charset="-128"/>
              </a:endParaRPr>
            </a:p>
          </p:txBody>
        </p:sp>
        <p:sp>
          <p:nvSpPr>
            <p:cNvPr id="83" name="四角形: 角を丸くする 82">
              <a:extLst>
                <a:ext uri="{FF2B5EF4-FFF2-40B4-BE49-F238E27FC236}">
                  <a16:creationId xmlns:a16="http://schemas.microsoft.com/office/drawing/2014/main" id="{DE0ABDBD-ED02-9717-168C-B20EAF06282B}"/>
                </a:ext>
              </a:extLst>
            </p:cNvPr>
            <p:cNvSpPr/>
            <p:nvPr/>
          </p:nvSpPr>
          <p:spPr>
            <a:xfrm>
              <a:off x="9288431" y="3948787"/>
              <a:ext cx="1861419" cy="870902"/>
            </a:xfrm>
            <a:prstGeom prst="roundRect">
              <a:avLst>
                <a:gd name="adj" fmla="val 7814"/>
              </a:avLst>
            </a:prstGeom>
            <a:noFill/>
            <a:ln>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900" b="1" dirty="0">
                <a:solidFill>
                  <a:srgbClr val="2F528F"/>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EBDE55F2-F1E9-4CD4-A3AB-FDFD74C40530}"/>
                </a:ext>
              </a:extLst>
            </p:cNvPr>
            <p:cNvSpPr/>
            <p:nvPr/>
          </p:nvSpPr>
          <p:spPr>
            <a:xfrm>
              <a:off x="9676126" y="3895414"/>
              <a:ext cx="1086026"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altLang="ja-JP" sz="800" dirty="0">
                <a:solidFill>
                  <a:schemeClr val="accent1"/>
                </a:solidFill>
                <a:latin typeface="Meiryo UI" panose="020B0604030504040204" pitchFamily="50" charset="-128"/>
                <a:ea typeface="Meiryo UI" panose="020B0604030504040204" pitchFamily="50" charset="-128"/>
              </a:endParaRPr>
            </a:p>
          </p:txBody>
        </p:sp>
        <p:grpSp>
          <p:nvGrpSpPr>
            <p:cNvPr id="85" name="グループ化 84">
              <a:extLst>
                <a:ext uri="{FF2B5EF4-FFF2-40B4-BE49-F238E27FC236}">
                  <a16:creationId xmlns:a16="http://schemas.microsoft.com/office/drawing/2014/main" id="{D9103B0F-F36B-F0D9-1C5A-18912C9112C3}"/>
                </a:ext>
              </a:extLst>
            </p:cNvPr>
            <p:cNvGrpSpPr/>
            <p:nvPr/>
          </p:nvGrpSpPr>
          <p:grpSpPr>
            <a:xfrm>
              <a:off x="9730954" y="3704332"/>
              <a:ext cx="976373" cy="366383"/>
              <a:chOff x="6080028" y="4731871"/>
              <a:chExt cx="976373" cy="366383"/>
            </a:xfrm>
          </p:grpSpPr>
          <p:pic>
            <p:nvPicPr>
              <p:cNvPr id="86" name="図 85">
                <a:extLst>
                  <a:ext uri="{FF2B5EF4-FFF2-40B4-BE49-F238E27FC236}">
                    <a16:creationId xmlns:a16="http://schemas.microsoft.com/office/drawing/2014/main" id="{0FBFF05A-2C6F-9D7B-820B-852714A60294}"/>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90019" y="4731871"/>
                <a:ext cx="366382" cy="366383"/>
              </a:xfrm>
              <a:prstGeom prst="rect">
                <a:avLst/>
              </a:prstGeom>
            </p:spPr>
          </p:pic>
          <p:pic>
            <p:nvPicPr>
              <p:cNvPr id="87" name="図 86">
                <a:extLst>
                  <a:ext uri="{FF2B5EF4-FFF2-40B4-BE49-F238E27FC236}">
                    <a16:creationId xmlns:a16="http://schemas.microsoft.com/office/drawing/2014/main" id="{064E9432-B55C-EB29-D082-1186E51DAC3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85023" y="4731871"/>
                <a:ext cx="366382" cy="366383"/>
              </a:xfrm>
              <a:prstGeom prst="rect">
                <a:avLst/>
              </a:prstGeom>
            </p:spPr>
          </p:pic>
          <p:pic>
            <p:nvPicPr>
              <p:cNvPr id="88" name="図 87">
                <a:extLst>
                  <a:ext uri="{FF2B5EF4-FFF2-40B4-BE49-F238E27FC236}">
                    <a16:creationId xmlns:a16="http://schemas.microsoft.com/office/drawing/2014/main" id="{324C03AD-C8ED-C75D-F2C9-2FEB4FB53496}"/>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80028" y="4731871"/>
                <a:ext cx="366382" cy="366383"/>
              </a:xfrm>
              <a:prstGeom prst="rect">
                <a:avLst/>
              </a:prstGeom>
            </p:spPr>
          </p:pic>
        </p:grpSp>
        <p:pic>
          <p:nvPicPr>
            <p:cNvPr id="92" name="グラフィックス 91" descr="ユーザー">
              <a:extLst>
                <a:ext uri="{FF2B5EF4-FFF2-40B4-BE49-F238E27FC236}">
                  <a16:creationId xmlns:a16="http://schemas.microsoft.com/office/drawing/2014/main" id="{C0260920-F845-A37D-A936-9F9187E709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7584" y="4133970"/>
              <a:ext cx="599363" cy="599363"/>
            </a:xfrm>
            <a:prstGeom prst="rect">
              <a:avLst/>
            </a:prstGeom>
          </p:spPr>
        </p:pic>
        <p:sp>
          <p:nvSpPr>
            <p:cNvPr id="93" name="正方形/長方形 92">
              <a:extLst>
                <a:ext uri="{FF2B5EF4-FFF2-40B4-BE49-F238E27FC236}">
                  <a16:creationId xmlns:a16="http://schemas.microsoft.com/office/drawing/2014/main" id="{B61627E3-F881-4D1E-121B-B0C5F7F2C029}"/>
                </a:ext>
              </a:extLst>
            </p:cNvPr>
            <p:cNvSpPr/>
            <p:nvPr/>
          </p:nvSpPr>
          <p:spPr>
            <a:xfrm>
              <a:off x="9838681" y="4554319"/>
              <a:ext cx="837170"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106" name="グループ化 105">
              <a:extLst>
                <a:ext uri="{FF2B5EF4-FFF2-40B4-BE49-F238E27FC236}">
                  <a16:creationId xmlns:a16="http://schemas.microsoft.com/office/drawing/2014/main" id="{FA584A76-E4C2-DA80-9D72-C6250F6E7D8F}"/>
                </a:ext>
              </a:extLst>
            </p:cNvPr>
            <p:cNvGrpSpPr/>
            <p:nvPr/>
          </p:nvGrpSpPr>
          <p:grpSpPr>
            <a:xfrm>
              <a:off x="3778761" y="4813339"/>
              <a:ext cx="6446730" cy="292654"/>
              <a:chOff x="5409122" y="3961895"/>
              <a:chExt cx="6446730" cy="292654"/>
            </a:xfrm>
          </p:grpSpPr>
          <p:cxnSp>
            <p:nvCxnSpPr>
              <p:cNvPr id="107" name="コネクタ: カギ線 21">
                <a:extLst>
                  <a:ext uri="{FF2B5EF4-FFF2-40B4-BE49-F238E27FC236}">
                    <a16:creationId xmlns:a16="http://schemas.microsoft.com/office/drawing/2014/main" id="{FCC548AB-DD8C-0E1E-3633-1369ECC0F4F6}"/>
                  </a:ext>
                </a:extLst>
              </p:cNvPr>
              <p:cNvCxnSpPr>
                <a:cxnSpLocks/>
                <a:stCxn id="83" idx="2"/>
                <a:endCxn id="48" idx="2"/>
              </p:cNvCxnSpPr>
              <p:nvPr/>
            </p:nvCxnSpPr>
            <p:spPr>
              <a:xfrm rot="5400000">
                <a:off x="8626137" y="744880"/>
                <a:ext cx="12700" cy="6446730"/>
              </a:xfrm>
              <a:prstGeom prst="bentConnector3">
                <a:avLst>
                  <a:gd name="adj1" fmla="val 1725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正方形/長方形 107">
                <a:extLst>
                  <a:ext uri="{FF2B5EF4-FFF2-40B4-BE49-F238E27FC236}">
                    <a16:creationId xmlns:a16="http://schemas.microsoft.com/office/drawing/2014/main" id="{FA017F33-B585-C94F-4C96-EE8DC15AEF48}"/>
                  </a:ext>
                </a:extLst>
              </p:cNvPr>
              <p:cNvSpPr/>
              <p:nvPr/>
            </p:nvSpPr>
            <p:spPr>
              <a:xfrm>
                <a:off x="8293636" y="4107396"/>
                <a:ext cx="630396"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商品送付</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30" name="グループ化 129">
              <a:extLst>
                <a:ext uri="{FF2B5EF4-FFF2-40B4-BE49-F238E27FC236}">
                  <a16:creationId xmlns:a16="http://schemas.microsoft.com/office/drawing/2014/main" id="{3DB2E8DF-531E-49D8-4522-5598297139B7}"/>
                </a:ext>
              </a:extLst>
            </p:cNvPr>
            <p:cNvGrpSpPr/>
            <p:nvPr/>
          </p:nvGrpSpPr>
          <p:grpSpPr>
            <a:xfrm>
              <a:off x="4695756" y="4128912"/>
              <a:ext cx="2034304" cy="969141"/>
              <a:chOff x="4695756" y="4128912"/>
              <a:chExt cx="2034304" cy="969141"/>
            </a:xfrm>
          </p:grpSpPr>
          <p:grpSp>
            <p:nvGrpSpPr>
              <p:cNvPr id="103" name="グループ化 102">
                <a:extLst>
                  <a:ext uri="{FF2B5EF4-FFF2-40B4-BE49-F238E27FC236}">
                    <a16:creationId xmlns:a16="http://schemas.microsoft.com/office/drawing/2014/main" id="{54A3E8DD-80BA-499F-4A25-6865A0723FA4}"/>
                  </a:ext>
                </a:extLst>
              </p:cNvPr>
              <p:cNvGrpSpPr/>
              <p:nvPr/>
            </p:nvGrpSpPr>
            <p:grpSpPr>
              <a:xfrm>
                <a:off x="4695756" y="4128912"/>
                <a:ext cx="1355642" cy="147153"/>
                <a:chOff x="7931013" y="4067071"/>
                <a:chExt cx="1355642" cy="147153"/>
              </a:xfrm>
            </p:grpSpPr>
            <p:cxnSp>
              <p:nvCxnSpPr>
                <p:cNvPr id="104" name="コネクタ: カギ線 21">
                  <a:extLst>
                    <a:ext uri="{FF2B5EF4-FFF2-40B4-BE49-F238E27FC236}">
                      <a16:creationId xmlns:a16="http://schemas.microsoft.com/office/drawing/2014/main" id="{3BCC3CB0-506F-0E8B-B0DA-33DEE6C1F238}"/>
                    </a:ext>
                  </a:extLst>
                </p:cNvPr>
                <p:cNvCxnSpPr>
                  <a:cxnSpLocks/>
                </p:cNvCxnSpPr>
                <p:nvPr/>
              </p:nvCxnSpPr>
              <p:spPr>
                <a:xfrm flipH="1" flipV="1">
                  <a:off x="7931013" y="4137524"/>
                  <a:ext cx="1355642" cy="6246"/>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正方形/長方形 104">
                  <a:extLst>
                    <a:ext uri="{FF2B5EF4-FFF2-40B4-BE49-F238E27FC236}">
                      <a16:creationId xmlns:a16="http://schemas.microsoft.com/office/drawing/2014/main" id="{D98F10D8-57AF-6661-C378-050B8170A68C}"/>
                    </a:ext>
                  </a:extLst>
                </p:cNvPr>
                <p:cNvSpPr/>
                <p:nvPr/>
              </p:nvSpPr>
              <p:spPr>
                <a:xfrm>
                  <a:off x="8147352" y="4067071"/>
                  <a:ext cx="922964"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プロファイル登録</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11" name="グループ化 110">
                <a:extLst>
                  <a:ext uri="{FF2B5EF4-FFF2-40B4-BE49-F238E27FC236}">
                    <a16:creationId xmlns:a16="http://schemas.microsoft.com/office/drawing/2014/main" id="{57A3C786-637B-6F76-376E-08EEC6A799BE}"/>
                  </a:ext>
                </a:extLst>
              </p:cNvPr>
              <p:cNvGrpSpPr/>
              <p:nvPr/>
            </p:nvGrpSpPr>
            <p:grpSpPr>
              <a:xfrm>
                <a:off x="4695756" y="4359805"/>
                <a:ext cx="1355642" cy="147153"/>
                <a:chOff x="7931013" y="4067071"/>
                <a:chExt cx="1355642" cy="147153"/>
              </a:xfrm>
            </p:grpSpPr>
            <p:cxnSp>
              <p:nvCxnSpPr>
                <p:cNvPr id="112" name="コネクタ: カギ線 21">
                  <a:extLst>
                    <a:ext uri="{FF2B5EF4-FFF2-40B4-BE49-F238E27FC236}">
                      <a16:creationId xmlns:a16="http://schemas.microsoft.com/office/drawing/2014/main" id="{79443E60-CEB7-4A8D-824B-2000E13912D4}"/>
                    </a:ext>
                  </a:extLst>
                </p:cNvPr>
                <p:cNvCxnSpPr>
                  <a:cxnSpLocks/>
                </p:cNvCxnSpPr>
                <p:nvPr/>
              </p:nvCxnSpPr>
              <p:spPr>
                <a:xfrm flipH="1" flipV="1">
                  <a:off x="7931013" y="4137524"/>
                  <a:ext cx="1355642" cy="6246"/>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D31124E4-AA5E-5D95-AFB2-B88487BAA58C}"/>
                    </a:ext>
                  </a:extLst>
                </p:cNvPr>
                <p:cNvSpPr/>
                <p:nvPr/>
              </p:nvSpPr>
              <p:spPr>
                <a:xfrm>
                  <a:off x="8147352" y="4067071"/>
                  <a:ext cx="922964"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リサーチ結果登録</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23" name="グループ化 122">
                <a:extLst>
                  <a:ext uri="{FF2B5EF4-FFF2-40B4-BE49-F238E27FC236}">
                    <a16:creationId xmlns:a16="http://schemas.microsoft.com/office/drawing/2014/main" id="{B486BA1E-F0A1-7554-AEDC-6D6053836164}"/>
                  </a:ext>
                </a:extLst>
              </p:cNvPr>
              <p:cNvGrpSpPr/>
              <p:nvPr/>
            </p:nvGrpSpPr>
            <p:grpSpPr>
              <a:xfrm>
                <a:off x="4695756" y="4590698"/>
                <a:ext cx="2034304" cy="507355"/>
                <a:chOff x="4699390" y="4590698"/>
                <a:chExt cx="2034304" cy="507355"/>
              </a:xfrm>
            </p:grpSpPr>
            <p:cxnSp>
              <p:nvCxnSpPr>
                <p:cNvPr id="120" name="コネクタ: カギ線 21">
                  <a:extLst>
                    <a:ext uri="{FF2B5EF4-FFF2-40B4-BE49-F238E27FC236}">
                      <a16:creationId xmlns:a16="http://schemas.microsoft.com/office/drawing/2014/main" id="{F9839AB6-F679-97B4-8CEF-55E8335E4C25}"/>
                    </a:ext>
                  </a:extLst>
                </p:cNvPr>
                <p:cNvCxnSpPr>
                  <a:cxnSpLocks/>
                </p:cNvCxnSpPr>
                <p:nvPr/>
              </p:nvCxnSpPr>
              <p:spPr>
                <a:xfrm flipH="1" flipV="1">
                  <a:off x="4699390" y="4655674"/>
                  <a:ext cx="1355642" cy="62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グループ化 121">
                  <a:extLst>
                    <a:ext uri="{FF2B5EF4-FFF2-40B4-BE49-F238E27FC236}">
                      <a16:creationId xmlns:a16="http://schemas.microsoft.com/office/drawing/2014/main" id="{52C4A539-E39B-FC04-9281-7309BB581A54}"/>
                    </a:ext>
                  </a:extLst>
                </p:cNvPr>
                <p:cNvGrpSpPr/>
                <p:nvPr/>
              </p:nvGrpSpPr>
              <p:grpSpPr>
                <a:xfrm>
                  <a:off x="5152571" y="4590698"/>
                  <a:ext cx="1581123" cy="507355"/>
                  <a:chOff x="5222421" y="4673248"/>
                  <a:chExt cx="1581123" cy="507355"/>
                </a:xfrm>
              </p:grpSpPr>
              <p:sp>
                <p:nvSpPr>
                  <p:cNvPr id="118" name="正方形/長方形 117">
                    <a:extLst>
                      <a:ext uri="{FF2B5EF4-FFF2-40B4-BE49-F238E27FC236}">
                        <a16:creationId xmlns:a16="http://schemas.microsoft.com/office/drawing/2014/main" id="{CF930140-04BD-09FE-6174-1C655233E9BA}"/>
                      </a:ext>
                    </a:extLst>
                  </p:cNvPr>
                  <p:cNvSpPr/>
                  <p:nvPr/>
                </p:nvSpPr>
                <p:spPr>
                  <a:xfrm>
                    <a:off x="5278262" y="4675997"/>
                    <a:ext cx="417033" cy="13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報酬</a:t>
                    </a:r>
                    <a:endParaRPr lang="en-US" altLang="ja-JP" sz="800" dirty="0">
                      <a:solidFill>
                        <a:srgbClr val="4B4B4B"/>
                      </a:solidFill>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D8446AF8-3E1A-5CFD-D495-1DF96FA6E743}"/>
                      </a:ext>
                    </a:extLst>
                  </p:cNvPr>
                  <p:cNvSpPr/>
                  <p:nvPr/>
                </p:nvSpPr>
                <p:spPr>
                  <a:xfrm>
                    <a:off x="5222421" y="4673248"/>
                    <a:ext cx="133570" cy="133570"/>
                  </a:xfrm>
                  <a:prstGeom prst="rect">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a:t>
                    </a:r>
                    <a:endParaRPr kumimoji="1" lang="ja-JP" altLang="en-US" sz="1100" dirty="0"/>
                  </a:p>
                </p:txBody>
              </p:sp>
              <p:sp>
                <p:nvSpPr>
                  <p:cNvPr id="133" name="正方形/長方形 132">
                    <a:extLst>
                      <a:ext uri="{FF2B5EF4-FFF2-40B4-BE49-F238E27FC236}">
                        <a16:creationId xmlns:a16="http://schemas.microsoft.com/office/drawing/2014/main" id="{40D7257B-DAB3-9C22-AF43-316EC95E3750}"/>
                      </a:ext>
                    </a:extLst>
                  </p:cNvPr>
                  <p:cNvSpPr/>
                  <p:nvPr/>
                </p:nvSpPr>
                <p:spPr>
                  <a:xfrm>
                    <a:off x="6669974" y="5047033"/>
                    <a:ext cx="133570" cy="133570"/>
                  </a:xfrm>
                  <a:prstGeom prst="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物</a:t>
                    </a:r>
                    <a:endParaRPr kumimoji="1" lang="ja-JP" altLang="en-US" sz="1100" dirty="0"/>
                  </a:p>
                </p:txBody>
              </p:sp>
            </p:grpSp>
          </p:grpSp>
        </p:grpSp>
        <p:grpSp>
          <p:nvGrpSpPr>
            <p:cNvPr id="129" name="グループ化 128">
              <a:extLst>
                <a:ext uri="{FF2B5EF4-FFF2-40B4-BE49-F238E27FC236}">
                  <a16:creationId xmlns:a16="http://schemas.microsoft.com/office/drawing/2014/main" id="{75D92FD2-90FD-0783-418D-C000C648213A}"/>
                </a:ext>
              </a:extLst>
            </p:cNvPr>
            <p:cNvGrpSpPr/>
            <p:nvPr/>
          </p:nvGrpSpPr>
          <p:grpSpPr>
            <a:xfrm>
              <a:off x="7924842" y="4128912"/>
              <a:ext cx="1355642" cy="567456"/>
              <a:chOff x="7924842" y="4128912"/>
              <a:chExt cx="1355642" cy="567456"/>
            </a:xfrm>
          </p:grpSpPr>
          <p:grpSp>
            <p:nvGrpSpPr>
              <p:cNvPr id="102" name="グループ化 101">
                <a:extLst>
                  <a:ext uri="{FF2B5EF4-FFF2-40B4-BE49-F238E27FC236}">
                    <a16:creationId xmlns:a16="http://schemas.microsoft.com/office/drawing/2014/main" id="{B20A7D07-D595-0B61-B861-F7ABA96527A3}"/>
                  </a:ext>
                </a:extLst>
              </p:cNvPr>
              <p:cNvGrpSpPr/>
              <p:nvPr/>
            </p:nvGrpSpPr>
            <p:grpSpPr>
              <a:xfrm>
                <a:off x="7924842" y="4128912"/>
                <a:ext cx="1355642" cy="147153"/>
                <a:chOff x="7931013" y="4067071"/>
                <a:chExt cx="1355642" cy="147153"/>
              </a:xfrm>
            </p:grpSpPr>
            <p:cxnSp>
              <p:nvCxnSpPr>
                <p:cNvPr id="99" name="コネクタ: カギ線 21">
                  <a:extLst>
                    <a:ext uri="{FF2B5EF4-FFF2-40B4-BE49-F238E27FC236}">
                      <a16:creationId xmlns:a16="http://schemas.microsoft.com/office/drawing/2014/main" id="{2FCCEB8E-CE58-D30A-23B3-77A85BA33995}"/>
                    </a:ext>
                  </a:extLst>
                </p:cNvPr>
                <p:cNvCxnSpPr>
                  <a:cxnSpLocks/>
                </p:cNvCxnSpPr>
                <p:nvPr/>
              </p:nvCxnSpPr>
              <p:spPr>
                <a:xfrm flipH="1" flipV="1">
                  <a:off x="7931013" y="4137524"/>
                  <a:ext cx="1355642" cy="62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51ED62CE-8B55-437C-0734-870714C66771}"/>
                    </a:ext>
                  </a:extLst>
                </p:cNvPr>
                <p:cNvSpPr/>
                <p:nvPr/>
              </p:nvSpPr>
              <p:spPr>
                <a:xfrm>
                  <a:off x="8189305" y="4067071"/>
                  <a:ext cx="839058"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留学生依頼</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14" name="グループ化 113">
                <a:extLst>
                  <a:ext uri="{FF2B5EF4-FFF2-40B4-BE49-F238E27FC236}">
                    <a16:creationId xmlns:a16="http://schemas.microsoft.com/office/drawing/2014/main" id="{328298CF-D6BD-FCCC-AD42-85F6661451C6}"/>
                  </a:ext>
                </a:extLst>
              </p:cNvPr>
              <p:cNvGrpSpPr/>
              <p:nvPr/>
            </p:nvGrpSpPr>
            <p:grpSpPr>
              <a:xfrm>
                <a:off x="7924842" y="4344378"/>
                <a:ext cx="1355642" cy="147153"/>
                <a:chOff x="7931013" y="4067071"/>
                <a:chExt cx="1355642" cy="147153"/>
              </a:xfrm>
            </p:grpSpPr>
            <p:cxnSp>
              <p:nvCxnSpPr>
                <p:cNvPr id="115" name="コネクタ: カギ線 21">
                  <a:extLst>
                    <a:ext uri="{FF2B5EF4-FFF2-40B4-BE49-F238E27FC236}">
                      <a16:creationId xmlns:a16="http://schemas.microsoft.com/office/drawing/2014/main" id="{BECEBF2F-0477-26ED-1520-5D4B6DE4BBED}"/>
                    </a:ext>
                  </a:extLst>
                </p:cNvPr>
                <p:cNvCxnSpPr>
                  <a:cxnSpLocks/>
                </p:cNvCxnSpPr>
                <p:nvPr/>
              </p:nvCxnSpPr>
              <p:spPr>
                <a:xfrm flipH="1" flipV="1">
                  <a:off x="7931013" y="4137524"/>
                  <a:ext cx="1355642" cy="6246"/>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C01943B3-2F27-C2F9-AD97-E9EAF1CD2F6C}"/>
                    </a:ext>
                  </a:extLst>
                </p:cNvPr>
                <p:cNvSpPr/>
                <p:nvPr/>
              </p:nvSpPr>
              <p:spPr>
                <a:xfrm>
                  <a:off x="8147352" y="4067071"/>
                  <a:ext cx="922964"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リサーチ結果受領</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24" name="グループ化 123">
                <a:extLst>
                  <a:ext uri="{FF2B5EF4-FFF2-40B4-BE49-F238E27FC236}">
                    <a16:creationId xmlns:a16="http://schemas.microsoft.com/office/drawing/2014/main" id="{D38D0925-E230-9B25-2705-52BFF8846375}"/>
                  </a:ext>
                </a:extLst>
              </p:cNvPr>
              <p:cNvGrpSpPr/>
              <p:nvPr/>
            </p:nvGrpSpPr>
            <p:grpSpPr>
              <a:xfrm>
                <a:off x="7924842" y="4559844"/>
                <a:ext cx="1355642" cy="136524"/>
                <a:chOff x="4699390" y="4590698"/>
                <a:chExt cx="1355642" cy="136524"/>
              </a:xfrm>
            </p:grpSpPr>
            <p:cxnSp>
              <p:nvCxnSpPr>
                <p:cNvPr id="125" name="コネクタ: カギ線 21">
                  <a:extLst>
                    <a:ext uri="{FF2B5EF4-FFF2-40B4-BE49-F238E27FC236}">
                      <a16:creationId xmlns:a16="http://schemas.microsoft.com/office/drawing/2014/main" id="{20D7F9DE-EF7F-42F6-2044-EFFA3B16C39D}"/>
                    </a:ext>
                  </a:extLst>
                </p:cNvPr>
                <p:cNvCxnSpPr>
                  <a:cxnSpLocks/>
                </p:cNvCxnSpPr>
                <p:nvPr/>
              </p:nvCxnSpPr>
              <p:spPr>
                <a:xfrm flipH="1" flipV="1">
                  <a:off x="4699390" y="4655674"/>
                  <a:ext cx="1355642" cy="62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6" name="グループ化 125">
                  <a:extLst>
                    <a:ext uri="{FF2B5EF4-FFF2-40B4-BE49-F238E27FC236}">
                      <a16:creationId xmlns:a16="http://schemas.microsoft.com/office/drawing/2014/main" id="{B98C86DD-80ED-36CF-C1BF-B3CB3A45510E}"/>
                    </a:ext>
                  </a:extLst>
                </p:cNvPr>
                <p:cNvGrpSpPr/>
                <p:nvPr/>
              </p:nvGrpSpPr>
              <p:grpSpPr>
                <a:xfrm>
                  <a:off x="5152571" y="4590698"/>
                  <a:ext cx="561112" cy="136524"/>
                  <a:chOff x="5222421" y="4673248"/>
                  <a:chExt cx="561112" cy="136524"/>
                </a:xfrm>
              </p:grpSpPr>
              <p:sp>
                <p:nvSpPr>
                  <p:cNvPr id="127" name="正方形/長方形 126">
                    <a:extLst>
                      <a:ext uri="{FF2B5EF4-FFF2-40B4-BE49-F238E27FC236}">
                        <a16:creationId xmlns:a16="http://schemas.microsoft.com/office/drawing/2014/main" id="{BDAA4867-6D70-42F2-44AC-653851358513}"/>
                      </a:ext>
                    </a:extLst>
                  </p:cNvPr>
                  <p:cNvSpPr/>
                  <p:nvPr/>
                </p:nvSpPr>
                <p:spPr>
                  <a:xfrm>
                    <a:off x="5278923" y="4675997"/>
                    <a:ext cx="504610" cy="13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利用料</a:t>
                    </a:r>
                    <a:endParaRPr lang="en-US" altLang="ja-JP" sz="800" dirty="0">
                      <a:solidFill>
                        <a:srgbClr val="4B4B4B"/>
                      </a:solidFill>
                      <a:latin typeface="Meiryo UI" panose="020B0604030504040204" pitchFamily="50" charset="-128"/>
                      <a:ea typeface="Meiryo UI" panose="020B0604030504040204" pitchFamily="50" charset="-128"/>
                    </a:endParaRPr>
                  </a:p>
                </p:txBody>
              </p:sp>
              <p:sp>
                <p:nvSpPr>
                  <p:cNvPr id="128" name="正方形/長方形 127">
                    <a:extLst>
                      <a:ext uri="{FF2B5EF4-FFF2-40B4-BE49-F238E27FC236}">
                        <a16:creationId xmlns:a16="http://schemas.microsoft.com/office/drawing/2014/main" id="{56AB0020-50B6-71B5-B8AD-E7806A7EEB91}"/>
                      </a:ext>
                    </a:extLst>
                  </p:cNvPr>
                  <p:cNvSpPr/>
                  <p:nvPr/>
                </p:nvSpPr>
                <p:spPr>
                  <a:xfrm>
                    <a:off x="5222421" y="4673248"/>
                    <a:ext cx="133570" cy="133570"/>
                  </a:xfrm>
                  <a:prstGeom prst="rect">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a:t>
                    </a:r>
                    <a:endParaRPr kumimoji="1" lang="ja-JP" altLang="en-US" sz="1100" dirty="0"/>
                  </a:p>
                </p:txBody>
              </p:sp>
            </p:grpSp>
          </p:grpSp>
        </p:grpSp>
      </p:grpSp>
    </p:spTree>
    <p:extLst>
      <p:ext uri="{BB962C8B-B14F-4D97-AF65-F5344CB8AC3E}">
        <p14:creationId xmlns:p14="http://schemas.microsoft.com/office/powerpoint/2010/main" val="411143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6C6EC-68DB-FB2F-D0E6-74127024FD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631F620-BDC7-C9E0-861F-84536E20C1B0}"/>
              </a:ext>
            </a:extLst>
          </p:cNvPr>
          <p:cNvSpPr>
            <a:spLocks noGrp="1"/>
          </p:cNvSpPr>
          <p:nvPr>
            <p:ph type="title"/>
          </p:nvPr>
        </p:nvSpPr>
        <p:spPr/>
        <p:txBody>
          <a:bodyPr/>
          <a:lstStyle/>
          <a:p>
            <a:r>
              <a:rPr lang="ja-JP" altLang="en-US" dirty="0"/>
              <a:t>２</a:t>
            </a:r>
            <a:r>
              <a:rPr kumimoji="1" lang="ja-JP" altLang="en-US" dirty="0"/>
              <a:t>．市場性</a:t>
            </a:r>
          </a:p>
        </p:txBody>
      </p:sp>
      <p:sp>
        <p:nvSpPr>
          <p:cNvPr id="3" name="テキスト プレースホルダー 2">
            <a:extLst>
              <a:ext uri="{FF2B5EF4-FFF2-40B4-BE49-F238E27FC236}">
                <a16:creationId xmlns:a16="http://schemas.microsoft.com/office/drawing/2014/main" id="{FC834B1F-6D90-853C-AE31-F99847BA186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91772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8B03-8842-9076-400D-34297B0B873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F88456-B89D-00B5-0011-E20CC1D4014C}"/>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中小企業の海外進出を取り巻く状況</a:t>
            </a:r>
          </a:p>
        </p:txBody>
      </p:sp>
      <p:sp>
        <p:nvSpPr>
          <p:cNvPr id="4" name="フッター プレースホルダー 3">
            <a:extLst>
              <a:ext uri="{FF2B5EF4-FFF2-40B4-BE49-F238E27FC236}">
                <a16:creationId xmlns:a16="http://schemas.microsoft.com/office/drawing/2014/main" id="{A4157979-4F81-FFA3-4FDB-03D3FA72A319}"/>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C651E158-DB41-A2CB-7D64-18D05D6FE102}"/>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海外進出は一部の企業のものではなく、すでに大きなトレンドになっており、国や自治体も積極的に進出支援を行っている。</a:t>
            </a:r>
            <a:endParaRPr lang="en-US" altLang="ja-JP" sz="1200" dirty="0">
              <a:solidFill>
                <a:schemeClr val="tx1">
                  <a:lumMod val="65000"/>
                  <a:lumOff val="35000"/>
                </a:schemeClr>
              </a:solidFill>
              <a:latin typeface="Meiryo UI"/>
              <a:ea typeface="Meiryo UI"/>
              <a:cs typeface="Hiragino Kaku Gothic Pro W3" charset="-128"/>
            </a:endParaRPr>
          </a:p>
        </p:txBody>
      </p:sp>
      <p:grpSp>
        <p:nvGrpSpPr>
          <p:cNvPr id="9" name="Group 123">
            <a:extLst>
              <a:ext uri="{FF2B5EF4-FFF2-40B4-BE49-F238E27FC236}">
                <a16:creationId xmlns:a16="http://schemas.microsoft.com/office/drawing/2014/main" id="{DE8D4AB7-3B9D-8614-6333-C45C044E8BB9}"/>
              </a:ext>
            </a:extLst>
          </p:cNvPr>
          <p:cNvGrpSpPr/>
          <p:nvPr/>
        </p:nvGrpSpPr>
        <p:grpSpPr>
          <a:xfrm>
            <a:off x="237652" y="1652307"/>
            <a:ext cx="3802874" cy="307777"/>
            <a:chOff x="9064437" y="1324261"/>
            <a:chExt cx="2793597" cy="264709"/>
          </a:xfrm>
        </p:grpSpPr>
        <p:cxnSp>
          <p:nvCxnSpPr>
            <p:cNvPr id="10" name="直線コネクタ 6">
              <a:extLst>
                <a:ext uri="{FF2B5EF4-FFF2-40B4-BE49-F238E27FC236}">
                  <a16:creationId xmlns:a16="http://schemas.microsoft.com/office/drawing/2014/main" id="{D8ABAD20-A03B-4ADA-DA29-E3EF8E704C75}"/>
                </a:ext>
              </a:extLst>
            </p:cNvPr>
            <p:cNvCxnSpPr/>
            <p:nvPr/>
          </p:nvCxnSpPr>
          <p:spPr>
            <a:xfrm>
              <a:off x="9064437" y="1561430"/>
              <a:ext cx="2793597" cy="0"/>
            </a:xfrm>
            <a:prstGeom prst="line">
              <a:avLst/>
            </a:prstGeom>
            <a:noFill/>
            <a:ln w="9525" cap="flat" cmpd="sng" algn="ctr">
              <a:solidFill>
                <a:srgbClr val="000000"/>
              </a:solidFill>
              <a:prstDash val="solid"/>
            </a:ln>
            <a:effectLst/>
          </p:spPr>
        </p:cxnSp>
        <p:sp>
          <p:nvSpPr>
            <p:cNvPr id="11" name="テキスト ボックス 8">
              <a:extLst>
                <a:ext uri="{FF2B5EF4-FFF2-40B4-BE49-F238E27FC236}">
                  <a16:creationId xmlns:a16="http://schemas.microsoft.com/office/drawing/2014/main" id="{63CDBA29-DAAF-73F3-19EE-50C96C4D2966}"/>
                </a:ext>
              </a:extLst>
            </p:cNvPr>
            <p:cNvSpPr txBox="1"/>
            <p:nvPr/>
          </p:nvSpPr>
          <p:spPr bwMode="auto">
            <a:xfrm>
              <a:off x="9402775" y="1324261"/>
              <a:ext cx="2098875" cy="264709"/>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海外輸出の増加</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12" name="正方形/長方形 11">
            <a:extLst>
              <a:ext uri="{FF2B5EF4-FFF2-40B4-BE49-F238E27FC236}">
                <a16:creationId xmlns:a16="http://schemas.microsoft.com/office/drawing/2014/main" id="{40100E8B-C7B0-DF4B-E150-9FCDEF094CD8}"/>
              </a:ext>
            </a:extLst>
          </p:cNvPr>
          <p:cNvSpPr/>
          <p:nvPr/>
        </p:nvSpPr>
        <p:spPr>
          <a:xfrm>
            <a:off x="213091"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中小企業数は</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2021</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年時点で約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336</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社ある。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p>
          <a:p>
            <a:pPr marL="171450" lvl="0" indent="-171450" fontAlgn="base">
              <a:spcBef>
                <a:spcPct val="0"/>
              </a:spcBef>
              <a:spcAft>
                <a:spcPct val="0"/>
              </a:spcAft>
              <a:buFont typeface="Arial" panose="020B0604020202020204" pitchFamily="34" charset="0"/>
              <a:buChar char="•"/>
            </a:pPr>
            <a:r>
              <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国内の中小企業の輸出規模は年々増加傾向であり、</a:t>
            </a:r>
            <a:br>
              <a:rPr kumimoji="0" lang="en-US" altLang="ja-JP"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br>
            <a:r>
              <a:rPr kumimoji="0" lang="en-US" altLang="ja-JP"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2022</a:t>
            </a:r>
            <a:r>
              <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年度に  </a:t>
            </a:r>
            <a:r>
              <a:rPr kumimoji="0" lang="en-US" altLang="ja-JP" sz="12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100.9</a:t>
            </a:r>
            <a:r>
              <a:rPr kumimoji="0" lang="ja-JP" altLang="en-US" sz="12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兆円</a:t>
            </a:r>
            <a:r>
              <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 規模に達している。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endParaRPr kumimoji="0" lang="en-US" altLang="ja-JP"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grpSp>
        <p:nvGrpSpPr>
          <p:cNvPr id="50" name="グループ化 49">
            <a:extLst>
              <a:ext uri="{FF2B5EF4-FFF2-40B4-BE49-F238E27FC236}">
                <a16:creationId xmlns:a16="http://schemas.microsoft.com/office/drawing/2014/main" id="{9C99C98D-A633-9967-907C-C340B23C0F9F}"/>
              </a:ext>
            </a:extLst>
          </p:cNvPr>
          <p:cNvGrpSpPr/>
          <p:nvPr/>
        </p:nvGrpSpPr>
        <p:grpSpPr>
          <a:xfrm>
            <a:off x="4206844" y="1652307"/>
            <a:ext cx="3802874" cy="307777"/>
            <a:chOff x="4206844" y="1652307"/>
            <a:chExt cx="3802874" cy="307777"/>
          </a:xfrm>
        </p:grpSpPr>
        <p:cxnSp>
          <p:nvCxnSpPr>
            <p:cNvPr id="17" name="直線コネクタ 6">
              <a:extLst>
                <a:ext uri="{FF2B5EF4-FFF2-40B4-BE49-F238E27FC236}">
                  <a16:creationId xmlns:a16="http://schemas.microsoft.com/office/drawing/2014/main" id="{9515171B-D9F4-7A35-1568-8C1749ACC301}"/>
                </a:ext>
              </a:extLst>
            </p:cNvPr>
            <p:cNvCxnSpPr/>
            <p:nvPr/>
          </p:nvCxnSpPr>
          <p:spPr>
            <a:xfrm>
              <a:off x="4206844" y="1928063"/>
              <a:ext cx="3802874" cy="0"/>
            </a:xfrm>
            <a:prstGeom prst="line">
              <a:avLst/>
            </a:prstGeom>
            <a:noFill/>
            <a:ln w="9525" cap="flat" cmpd="sng" algn="ctr">
              <a:solidFill>
                <a:srgbClr val="000000"/>
              </a:solidFill>
              <a:prstDash val="solid"/>
            </a:ln>
            <a:effectLst/>
          </p:spPr>
        </p:cxnSp>
        <p:sp>
          <p:nvSpPr>
            <p:cNvPr id="18" name="テキスト ボックス 8">
              <a:extLst>
                <a:ext uri="{FF2B5EF4-FFF2-40B4-BE49-F238E27FC236}">
                  <a16:creationId xmlns:a16="http://schemas.microsoft.com/office/drawing/2014/main" id="{EF678740-9F14-9E87-79D3-8CE5D9691489}"/>
                </a:ext>
              </a:extLst>
            </p:cNvPr>
            <p:cNvSpPr txBox="1"/>
            <p:nvPr/>
          </p:nvSpPr>
          <p:spPr bwMode="auto">
            <a:xfrm>
              <a:off x="4667418" y="1652307"/>
              <a:ext cx="2857161"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海外展開への高い関心</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16" name="正方形/長方形 15">
            <a:extLst>
              <a:ext uri="{FF2B5EF4-FFF2-40B4-BE49-F238E27FC236}">
                <a16:creationId xmlns:a16="http://schemas.microsoft.com/office/drawing/2014/main" id="{FF66A59F-3C90-A426-25E3-9EAC92874C4E}"/>
              </a:ext>
            </a:extLst>
          </p:cNvPr>
          <p:cNvSpPr/>
          <p:nvPr/>
        </p:nvSpPr>
        <p:spPr>
          <a:xfrm>
            <a:off x="4182283"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JETRO</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の</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2025</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年の調査で海外拠点を持たない企業でも</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今後新たに進出したいと回答している企業の割合は、</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製造・非製造問わず、全体で約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40% </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に達している。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grpSp>
        <p:nvGrpSpPr>
          <p:cNvPr id="51" name="グループ化 50">
            <a:extLst>
              <a:ext uri="{FF2B5EF4-FFF2-40B4-BE49-F238E27FC236}">
                <a16:creationId xmlns:a16="http://schemas.microsoft.com/office/drawing/2014/main" id="{92E5756B-1AC1-8436-B1D6-2AACC7A03039}"/>
              </a:ext>
            </a:extLst>
          </p:cNvPr>
          <p:cNvGrpSpPr/>
          <p:nvPr/>
        </p:nvGrpSpPr>
        <p:grpSpPr>
          <a:xfrm>
            <a:off x="8176035" y="1652307"/>
            <a:ext cx="3802874" cy="307777"/>
            <a:chOff x="8176035" y="1652307"/>
            <a:chExt cx="3802874" cy="307777"/>
          </a:xfrm>
        </p:grpSpPr>
        <p:cxnSp>
          <p:nvCxnSpPr>
            <p:cNvPr id="22" name="直線コネクタ 6">
              <a:extLst>
                <a:ext uri="{FF2B5EF4-FFF2-40B4-BE49-F238E27FC236}">
                  <a16:creationId xmlns:a16="http://schemas.microsoft.com/office/drawing/2014/main" id="{0DA45489-9F85-919E-7CAA-1950A96224DA}"/>
                </a:ext>
              </a:extLst>
            </p:cNvPr>
            <p:cNvCxnSpPr/>
            <p:nvPr/>
          </p:nvCxnSpPr>
          <p:spPr>
            <a:xfrm>
              <a:off x="8176035" y="1928063"/>
              <a:ext cx="3802874" cy="0"/>
            </a:xfrm>
            <a:prstGeom prst="line">
              <a:avLst/>
            </a:prstGeom>
            <a:noFill/>
            <a:ln w="9525" cap="flat" cmpd="sng" algn="ctr">
              <a:solidFill>
                <a:srgbClr val="000000"/>
              </a:solidFill>
              <a:prstDash val="solid"/>
            </a:ln>
            <a:effectLst/>
          </p:spPr>
        </p:cxnSp>
        <p:sp>
          <p:nvSpPr>
            <p:cNvPr id="23" name="テキスト ボックス 8">
              <a:extLst>
                <a:ext uri="{FF2B5EF4-FFF2-40B4-BE49-F238E27FC236}">
                  <a16:creationId xmlns:a16="http://schemas.microsoft.com/office/drawing/2014/main" id="{C08E096A-7850-BB64-8411-189E40928C98}"/>
                </a:ext>
              </a:extLst>
            </p:cNvPr>
            <p:cNvSpPr txBox="1"/>
            <p:nvPr/>
          </p:nvSpPr>
          <p:spPr bwMode="auto">
            <a:xfrm>
              <a:off x="8636609" y="1652307"/>
              <a:ext cx="2857161"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国や自治体（外部）の進出支援</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21" name="正方形/長方形 20">
            <a:extLst>
              <a:ext uri="{FF2B5EF4-FFF2-40B4-BE49-F238E27FC236}">
                <a16:creationId xmlns:a16="http://schemas.microsoft.com/office/drawing/2014/main" id="{047CFC07-0605-0E5A-2CD0-D328F1DB814E}"/>
              </a:ext>
            </a:extLst>
          </p:cNvPr>
          <p:cNvSpPr/>
          <p:nvPr/>
        </p:nvSpPr>
        <p:spPr>
          <a:xfrm>
            <a:off x="8151474"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人口減少による国内市場の縮小化に伴い、経済産業省による海外展開の進出支援が積極的に行われている。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a:t>
            </a:r>
          </a:p>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東京都による</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t>TOKYO SME SUPPORT CENTER</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より、</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海外展示会出展支援や専門家相談が行われている。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5</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8071017D-014B-469B-84DA-0796D542DDC8}"/>
              </a:ext>
            </a:extLst>
          </p:cNvPr>
          <p:cNvSpPr/>
          <p:nvPr/>
        </p:nvSpPr>
        <p:spPr>
          <a:xfrm>
            <a:off x="213091" y="5740362"/>
            <a:ext cx="3827435" cy="981114"/>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出典</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2"/>
              </a:rPr>
              <a:t>中小企業庁による国内の中小企業集計結果</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3"/>
              </a:rPr>
              <a:t>中小企業庁による中小企業の輸出総額の推移</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JETRO</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による中小企業の海外進出方針</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5"/>
              </a:rPr>
              <a:t>経済産業省による中小企業の海外進出支援</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5</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6"/>
              </a:rPr>
              <a:t>東京都中小企業振興公社による海外進出支援</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grpSp>
        <p:nvGrpSpPr>
          <p:cNvPr id="34" name="グループ化 33">
            <a:extLst>
              <a:ext uri="{FF2B5EF4-FFF2-40B4-BE49-F238E27FC236}">
                <a16:creationId xmlns:a16="http://schemas.microsoft.com/office/drawing/2014/main" id="{FC7541A8-B4B9-BE23-3F84-69799C1633F9}"/>
              </a:ext>
            </a:extLst>
          </p:cNvPr>
          <p:cNvGrpSpPr/>
          <p:nvPr/>
        </p:nvGrpSpPr>
        <p:grpSpPr>
          <a:xfrm>
            <a:off x="213091" y="3145837"/>
            <a:ext cx="3825509" cy="2498587"/>
            <a:chOff x="213091" y="3357186"/>
            <a:chExt cx="3825509" cy="2498587"/>
          </a:xfrm>
        </p:grpSpPr>
        <p:grpSp>
          <p:nvGrpSpPr>
            <p:cNvPr id="29" name="グループ化 28">
              <a:extLst>
                <a:ext uri="{FF2B5EF4-FFF2-40B4-BE49-F238E27FC236}">
                  <a16:creationId xmlns:a16="http://schemas.microsoft.com/office/drawing/2014/main" id="{2A49AC78-AF34-7895-7288-938EDB706E69}"/>
                </a:ext>
              </a:extLst>
            </p:cNvPr>
            <p:cNvGrpSpPr/>
            <p:nvPr/>
          </p:nvGrpSpPr>
          <p:grpSpPr>
            <a:xfrm>
              <a:off x="213091" y="3523701"/>
              <a:ext cx="3825509" cy="2332072"/>
              <a:chOff x="213091" y="3018876"/>
              <a:chExt cx="3825509" cy="2332072"/>
            </a:xfrm>
          </p:grpSpPr>
          <p:graphicFrame>
            <p:nvGraphicFramePr>
              <p:cNvPr id="27" name="グラフ 26">
                <a:extLst>
                  <a:ext uri="{FF2B5EF4-FFF2-40B4-BE49-F238E27FC236}">
                    <a16:creationId xmlns:a16="http://schemas.microsoft.com/office/drawing/2014/main" id="{0C6E86AB-866A-3D29-B314-CB343718F0C2}"/>
                  </a:ext>
                </a:extLst>
              </p:cNvPr>
              <p:cNvGraphicFramePr>
                <a:graphicFrameLocks/>
              </p:cNvGraphicFramePr>
              <p:nvPr>
                <p:extLst>
                  <p:ext uri="{D42A27DB-BD31-4B8C-83A1-F6EECF244321}">
                    <p14:modId xmlns:p14="http://schemas.microsoft.com/office/powerpoint/2010/main" val="547124052"/>
                  </p:ext>
                </p:extLst>
              </p:nvPr>
            </p:nvGraphicFramePr>
            <p:xfrm>
              <a:off x="213091" y="3114813"/>
              <a:ext cx="3825509" cy="2236135"/>
            </p:xfrm>
            <a:graphic>
              <a:graphicData uri="http://schemas.openxmlformats.org/drawingml/2006/chart">
                <c:chart xmlns:c="http://schemas.openxmlformats.org/drawingml/2006/chart" xmlns:r="http://schemas.openxmlformats.org/officeDocument/2006/relationships" r:id="rId7"/>
              </a:graphicData>
            </a:graphic>
          </p:graphicFrame>
          <p:sp>
            <p:nvSpPr>
              <p:cNvPr id="28" name="テキスト ボックス 27">
                <a:extLst>
                  <a:ext uri="{FF2B5EF4-FFF2-40B4-BE49-F238E27FC236}">
                    <a16:creationId xmlns:a16="http://schemas.microsoft.com/office/drawing/2014/main" id="{85C2F22D-1853-2735-4373-6B0008F1027C}"/>
                  </a:ext>
                </a:extLst>
              </p:cNvPr>
              <p:cNvSpPr txBox="1"/>
              <p:nvPr/>
            </p:nvSpPr>
            <p:spPr>
              <a:xfrm>
                <a:off x="213091" y="3018876"/>
                <a:ext cx="824731" cy="184666"/>
              </a:xfrm>
              <a:prstGeom prst="rect">
                <a:avLst/>
              </a:prstGeom>
              <a:noFill/>
            </p:spPr>
            <p:txBody>
              <a:bodyPr wrap="square" rtlCol="0">
                <a:spAutoFit/>
              </a:bodyPr>
              <a:lstStyle/>
              <a:p>
                <a:pPr algn="ct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r>
                  <a:rPr lang="ja-JP" altLang="en-US" sz="600" dirty="0">
                    <a:solidFill>
                      <a:schemeClr val="bg2">
                        <a:lumMod val="50000"/>
                      </a:schemeClr>
                    </a:solidFill>
                    <a:latin typeface="Meiryo UI" panose="020B0604030504040204" pitchFamily="50" charset="-128"/>
                    <a:ea typeface="Meiryo UI" panose="020B0604030504040204" pitchFamily="50" charset="-128"/>
                  </a:rPr>
                  <a:t>兆</a:t>
                </a:r>
                <a:r>
                  <a:rPr kumimoji="1" lang="ja-JP" altLang="en-US" sz="600" dirty="0">
                    <a:solidFill>
                      <a:schemeClr val="bg2">
                        <a:lumMod val="50000"/>
                      </a:schemeClr>
                    </a:solidFill>
                    <a:latin typeface="Meiryo UI" panose="020B0604030504040204" pitchFamily="50" charset="-128"/>
                    <a:ea typeface="Meiryo UI" panose="020B0604030504040204" pitchFamily="50" charset="-128"/>
                  </a:rPr>
                  <a:t>円</a:t>
                </a: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endParaRPr kumimoji="1" lang="ja-JP" altLang="en-US" sz="6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33" name="テキスト ボックス 8">
              <a:extLst>
                <a:ext uri="{FF2B5EF4-FFF2-40B4-BE49-F238E27FC236}">
                  <a16:creationId xmlns:a16="http://schemas.microsoft.com/office/drawing/2014/main" id="{942BB43D-40C2-AF34-A12F-26E557E23D5D}"/>
                </a:ext>
              </a:extLst>
            </p:cNvPr>
            <p:cNvSpPr txBox="1"/>
            <p:nvPr/>
          </p:nvSpPr>
          <p:spPr bwMode="auto">
            <a:xfrm>
              <a:off x="225371" y="3357186"/>
              <a:ext cx="3800948" cy="261610"/>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中小企業の年間輸出総額の推移</a:t>
              </a:r>
              <a:endParaRPr kumimoji="0" lang="en-US" altLang="ja-JP"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nvGrpSpPr>
          <p:cNvPr id="40" name="グループ化 39">
            <a:extLst>
              <a:ext uri="{FF2B5EF4-FFF2-40B4-BE49-F238E27FC236}">
                <a16:creationId xmlns:a16="http://schemas.microsoft.com/office/drawing/2014/main" id="{641E38CC-13AA-8B10-F86B-13083BB896E6}"/>
              </a:ext>
            </a:extLst>
          </p:cNvPr>
          <p:cNvGrpSpPr/>
          <p:nvPr/>
        </p:nvGrpSpPr>
        <p:grpSpPr>
          <a:xfrm>
            <a:off x="4252563" y="3145837"/>
            <a:ext cx="3800947" cy="2778232"/>
            <a:chOff x="4252563" y="3145837"/>
            <a:chExt cx="3800947" cy="2778232"/>
          </a:xfrm>
        </p:grpSpPr>
        <p:pic>
          <p:nvPicPr>
            <p:cNvPr id="37" name="図 36">
              <a:extLst>
                <a:ext uri="{FF2B5EF4-FFF2-40B4-BE49-F238E27FC236}">
                  <a16:creationId xmlns:a16="http://schemas.microsoft.com/office/drawing/2014/main" id="{C738BD2C-7D03-1857-5B9C-B26A0EBBA0A6}"/>
                </a:ext>
              </a:extLst>
            </p:cNvPr>
            <p:cNvPicPr>
              <a:picLocks noChangeAspect="1"/>
            </p:cNvPicPr>
            <p:nvPr/>
          </p:nvPicPr>
          <p:blipFill>
            <a:blip r:embed="rId8" cstate="hqprint">
              <a:extLst>
                <a:ext uri="{28A0092B-C50C-407E-A947-70E740481C1C}">
                  <a14:useLocalDpi xmlns:a14="http://schemas.microsoft.com/office/drawing/2010/main"/>
                </a:ext>
              </a:extLst>
            </a:blip>
            <a:srcRect l="755" t="2315" r="13436" b="1746"/>
            <a:stretch>
              <a:fillRect/>
            </a:stretch>
          </p:blipFill>
          <p:spPr>
            <a:xfrm>
              <a:off x="4252563" y="3375427"/>
              <a:ext cx="3800947" cy="2548642"/>
            </a:xfrm>
            <a:prstGeom prst="rect">
              <a:avLst/>
            </a:prstGeom>
          </p:spPr>
        </p:pic>
        <p:sp>
          <p:nvSpPr>
            <p:cNvPr id="38" name="テキスト ボックス 8">
              <a:extLst>
                <a:ext uri="{FF2B5EF4-FFF2-40B4-BE49-F238E27FC236}">
                  <a16:creationId xmlns:a16="http://schemas.microsoft.com/office/drawing/2014/main" id="{8FA88910-1399-C37B-1B3C-85EBCDA9E257}"/>
                </a:ext>
              </a:extLst>
            </p:cNvPr>
            <p:cNvSpPr txBox="1"/>
            <p:nvPr/>
          </p:nvSpPr>
          <p:spPr bwMode="auto">
            <a:xfrm>
              <a:off x="4252563" y="3145837"/>
              <a:ext cx="3800946" cy="261610"/>
            </a:xfrm>
            <a:prstGeom prst="rect">
              <a:avLst/>
            </a:prstGeom>
            <a:noFill/>
            <a:ln w="9525">
              <a:noFill/>
              <a:miter lim="800000"/>
              <a:headEnd/>
              <a:tailEnd/>
            </a:ln>
          </p:spPr>
          <p:txBody>
            <a:bodyPr wrap="square" rtlCol="0">
              <a:spAutoFit/>
            </a:bodyPr>
            <a:lstStyle/>
            <a:p>
              <a:pPr lvl="0" algn="ctr">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中小企業の各業界の海外進出方針</a:t>
              </a:r>
              <a:endParaRPr kumimoji="0" lang="en-US" altLang="ja-JP"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39" name="テキスト ボックス 38">
              <a:extLst>
                <a:ext uri="{FF2B5EF4-FFF2-40B4-BE49-F238E27FC236}">
                  <a16:creationId xmlns:a16="http://schemas.microsoft.com/office/drawing/2014/main" id="{098009E3-9BCB-93C9-D272-78A5096693DF}"/>
                </a:ext>
              </a:extLst>
            </p:cNvPr>
            <p:cNvSpPr txBox="1"/>
            <p:nvPr/>
          </p:nvSpPr>
          <p:spPr>
            <a:xfrm>
              <a:off x="7459178" y="3260227"/>
              <a:ext cx="542115" cy="184666"/>
            </a:xfrm>
            <a:prstGeom prst="rect">
              <a:avLst/>
            </a:prstGeom>
            <a:noFill/>
          </p:spPr>
          <p:txBody>
            <a:bodyPr wrap="square" rtlCol="0">
              <a:spAutoFit/>
            </a:bodyPr>
            <a:lstStyle/>
            <a:p>
              <a:pPr algn="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r>
                <a:rPr kumimoji="1" lang="ja-JP" altLang="en-US" sz="600" dirty="0">
                  <a:solidFill>
                    <a:schemeClr val="bg2">
                      <a:lumMod val="50000"/>
                    </a:schemeClr>
                  </a:solidFill>
                  <a:latin typeface="Meiryo UI" panose="020B0604030504040204" pitchFamily="50" charset="-128"/>
                  <a:ea typeface="Meiryo UI" panose="020B0604030504040204" pitchFamily="50" charset="-128"/>
                </a:rPr>
                <a:t>単位</a:t>
              </a: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r>
                <a:rPr lang="en-US" altLang="ja-JP" sz="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endParaRPr kumimoji="1" lang="ja-JP" altLang="en-US" sz="6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49" name="グループ化 48">
            <a:extLst>
              <a:ext uri="{FF2B5EF4-FFF2-40B4-BE49-F238E27FC236}">
                <a16:creationId xmlns:a16="http://schemas.microsoft.com/office/drawing/2014/main" id="{67D15C85-39D0-58A4-36E1-D5F4C8B370EE}"/>
              </a:ext>
            </a:extLst>
          </p:cNvPr>
          <p:cNvGrpSpPr/>
          <p:nvPr/>
        </p:nvGrpSpPr>
        <p:grpSpPr>
          <a:xfrm>
            <a:off x="8629773" y="3145837"/>
            <a:ext cx="2865096" cy="2956493"/>
            <a:chOff x="8629773" y="3202531"/>
            <a:chExt cx="2865096" cy="2956493"/>
          </a:xfrm>
        </p:grpSpPr>
        <p:grpSp>
          <p:nvGrpSpPr>
            <p:cNvPr id="46" name="グループ化 45">
              <a:extLst>
                <a:ext uri="{FF2B5EF4-FFF2-40B4-BE49-F238E27FC236}">
                  <a16:creationId xmlns:a16="http://schemas.microsoft.com/office/drawing/2014/main" id="{0C713920-DB64-C4CE-6FD1-332066A4A527}"/>
                </a:ext>
              </a:extLst>
            </p:cNvPr>
            <p:cNvGrpSpPr/>
            <p:nvPr/>
          </p:nvGrpSpPr>
          <p:grpSpPr>
            <a:xfrm>
              <a:off x="8630872" y="3202531"/>
              <a:ext cx="2863997" cy="1287139"/>
              <a:chOff x="8630872" y="3202531"/>
              <a:chExt cx="2863997" cy="1287139"/>
            </a:xfrm>
          </p:grpSpPr>
          <p:pic>
            <p:nvPicPr>
              <p:cNvPr id="42" name="図 41">
                <a:extLst>
                  <a:ext uri="{FF2B5EF4-FFF2-40B4-BE49-F238E27FC236}">
                    <a16:creationId xmlns:a16="http://schemas.microsoft.com/office/drawing/2014/main" id="{F40106F7-EDDF-9904-DC23-501328315401}"/>
                  </a:ext>
                </a:extLst>
              </p:cNvPr>
              <p:cNvPicPr>
                <a:picLocks noChangeAspect="1"/>
              </p:cNvPicPr>
              <p:nvPr/>
            </p:nvPicPr>
            <p:blipFill>
              <a:blip r:embed="rId9"/>
              <a:stretch>
                <a:fillRect/>
              </a:stretch>
            </p:blipFill>
            <p:spPr>
              <a:xfrm>
                <a:off x="8630872" y="3416465"/>
                <a:ext cx="2863997" cy="1073205"/>
              </a:xfrm>
              <a:prstGeom prst="rect">
                <a:avLst/>
              </a:prstGeom>
            </p:spPr>
          </p:pic>
          <p:sp>
            <p:nvSpPr>
              <p:cNvPr id="45" name="テキスト ボックス 8">
                <a:extLst>
                  <a:ext uri="{FF2B5EF4-FFF2-40B4-BE49-F238E27FC236}">
                    <a16:creationId xmlns:a16="http://schemas.microsoft.com/office/drawing/2014/main" id="{18C38D5B-2265-9E8B-7FFC-8E3C4DF6D723}"/>
                  </a:ext>
                </a:extLst>
              </p:cNvPr>
              <p:cNvSpPr txBox="1"/>
              <p:nvPr/>
            </p:nvSpPr>
            <p:spPr bwMode="auto">
              <a:xfrm>
                <a:off x="8636609" y="3202531"/>
                <a:ext cx="2857161" cy="261610"/>
              </a:xfrm>
              <a:prstGeom prst="rect">
                <a:avLst/>
              </a:prstGeom>
              <a:noFill/>
              <a:ln w="9525">
                <a:noFill/>
                <a:miter lim="800000"/>
                <a:headEnd/>
                <a:tailEnd/>
              </a:ln>
            </p:spPr>
            <p:txBody>
              <a:bodyPr wrap="square" rtlCol="0">
                <a:spAutoFit/>
              </a:bodyPr>
              <a:lstStyle/>
              <a:p>
                <a:pPr lvl="0" algn="ctr">
                  <a:defRPr/>
                </a:pPr>
                <a:r>
                  <a:rPr kumimoji="0" lang="ja-JP" altLang="en-US"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経済産業省による海外進出支援</a:t>
                </a:r>
                <a:endParaRPr kumimoji="0" lang="en-US" altLang="ja-JP"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nvGrpSpPr>
            <p:cNvPr id="48" name="グループ化 47">
              <a:extLst>
                <a:ext uri="{FF2B5EF4-FFF2-40B4-BE49-F238E27FC236}">
                  <a16:creationId xmlns:a16="http://schemas.microsoft.com/office/drawing/2014/main" id="{34989CD5-4958-35ED-BEAF-5CFC938A2FB9}"/>
                </a:ext>
              </a:extLst>
            </p:cNvPr>
            <p:cNvGrpSpPr/>
            <p:nvPr/>
          </p:nvGrpSpPr>
          <p:grpSpPr>
            <a:xfrm>
              <a:off x="8629773" y="4694754"/>
              <a:ext cx="2865096" cy="1464270"/>
              <a:chOff x="8629773" y="4694754"/>
              <a:chExt cx="2865096" cy="1464270"/>
            </a:xfrm>
          </p:grpSpPr>
          <p:pic>
            <p:nvPicPr>
              <p:cNvPr id="44" name="図 43">
                <a:extLst>
                  <a:ext uri="{FF2B5EF4-FFF2-40B4-BE49-F238E27FC236}">
                    <a16:creationId xmlns:a16="http://schemas.microsoft.com/office/drawing/2014/main" id="{5E2D30E1-1983-8345-3636-000D81E8D69E}"/>
                  </a:ext>
                </a:extLst>
              </p:cNvPr>
              <p:cNvPicPr>
                <a:picLocks noChangeAspect="1"/>
              </p:cNvPicPr>
              <p:nvPr/>
            </p:nvPicPr>
            <p:blipFill>
              <a:blip r:embed="rId10"/>
              <a:stretch>
                <a:fillRect/>
              </a:stretch>
            </p:blipFill>
            <p:spPr>
              <a:xfrm>
                <a:off x="8629773" y="4946983"/>
                <a:ext cx="2863997" cy="1212041"/>
              </a:xfrm>
              <a:prstGeom prst="rect">
                <a:avLst/>
              </a:prstGeom>
            </p:spPr>
          </p:pic>
          <p:sp>
            <p:nvSpPr>
              <p:cNvPr id="47" name="テキスト ボックス 8">
                <a:extLst>
                  <a:ext uri="{FF2B5EF4-FFF2-40B4-BE49-F238E27FC236}">
                    <a16:creationId xmlns:a16="http://schemas.microsoft.com/office/drawing/2014/main" id="{F5426F18-33A3-B70D-B33E-250053522D49}"/>
                  </a:ext>
                </a:extLst>
              </p:cNvPr>
              <p:cNvSpPr txBox="1"/>
              <p:nvPr/>
            </p:nvSpPr>
            <p:spPr bwMode="auto">
              <a:xfrm>
                <a:off x="8636609" y="4694754"/>
                <a:ext cx="2858260" cy="253916"/>
              </a:xfrm>
              <a:prstGeom prst="rect">
                <a:avLst/>
              </a:prstGeom>
              <a:noFill/>
              <a:ln w="9525">
                <a:noFill/>
                <a:miter lim="800000"/>
                <a:headEnd/>
                <a:tailEnd/>
              </a:ln>
            </p:spPr>
            <p:txBody>
              <a:bodyPr wrap="square" rtlCol="0">
                <a:spAutoFit/>
              </a:bodyPr>
              <a:lstStyle/>
              <a:p>
                <a:pPr lvl="0" algn="ctr">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東京都が設立した財団法人による海外進出支援</a:t>
                </a:r>
                <a:endParaRPr kumimoji="0" lang="en-US" altLang="ja-JP"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spTree>
    <p:extLst>
      <p:ext uri="{BB962C8B-B14F-4D97-AF65-F5344CB8AC3E}">
        <p14:creationId xmlns:p14="http://schemas.microsoft.com/office/powerpoint/2010/main" val="509840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FBF68-4DEB-D1C8-1D3D-BB27DEE803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C4401B6-E9C9-78F0-377F-D6AC88482A17}"/>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中小企業の海外進出</a:t>
            </a:r>
            <a:r>
              <a:rPr lang="ja-JP" altLang="en-US" dirty="0">
                <a:latin typeface="Meiryo UI" panose="020B0604030504040204" pitchFamily="50" charset="-128"/>
                <a:ea typeface="Meiryo UI" panose="020B0604030504040204" pitchFamily="50" charset="-128"/>
              </a:rPr>
              <a:t>における課題</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93ECEA2C-5738-7BE9-074D-8CE19B15316E}"/>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BB684D9F-618F-E416-8667-1A9C0C63A57E}"/>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本ビジネスで対象としたい課題は、海外進出でまず論点となる</a:t>
            </a:r>
            <a:r>
              <a:rPr lang="ja-JP" altLang="en-US" b="1" dirty="0">
                <a:solidFill>
                  <a:schemeClr val="tx1">
                    <a:lumMod val="65000"/>
                    <a:lumOff val="35000"/>
                  </a:schemeClr>
                </a:solidFill>
                <a:latin typeface="Meiryo UI"/>
                <a:ea typeface="Meiryo UI"/>
                <a:cs typeface="Hiragino Kaku Gothic Pro W3" charset="-128"/>
              </a:rPr>
              <a:t>海外需要の把握</a:t>
            </a:r>
            <a:r>
              <a:rPr lang="ja-JP" altLang="en-US" dirty="0">
                <a:solidFill>
                  <a:schemeClr val="tx1">
                    <a:lumMod val="65000"/>
                    <a:lumOff val="35000"/>
                  </a:schemeClr>
                </a:solidFill>
                <a:latin typeface="Meiryo UI"/>
                <a:ea typeface="Meiryo UI"/>
                <a:cs typeface="Hiragino Kaku Gothic Pro W3" charset="-128"/>
              </a:rPr>
              <a:t>とする。</a:t>
            </a:r>
            <a:endParaRPr lang="en-US" altLang="ja-JP" sz="1200"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特に実際の担当者から得られた</a:t>
            </a:r>
            <a:r>
              <a:rPr lang="ja-JP" altLang="en-US" b="1" dirty="0">
                <a:solidFill>
                  <a:schemeClr val="tx1">
                    <a:lumMod val="65000"/>
                    <a:lumOff val="35000"/>
                  </a:schemeClr>
                </a:solidFill>
                <a:latin typeface="Meiryo UI"/>
                <a:ea typeface="Meiryo UI"/>
                <a:cs typeface="Hiragino Kaku Gothic Pro W3" charset="-128"/>
              </a:rPr>
              <a:t>市場の情報収集</a:t>
            </a:r>
            <a:r>
              <a:rPr lang="ja-JP" altLang="en-US" dirty="0">
                <a:solidFill>
                  <a:schemeClr val="tx1">
                    <a:lumMod val="65000"/>
                    <a:lumOff val="35000"/>
                  </a:schemeClr>
                </a:solidFill>
                <a:latin typeface="Meiryo UI"/>
                <a:ea typeface="Meiryo UI"/>
                <a:cs typeface="Hiragino Kaku Gothic Pro W3" charset="-128"/>
              </a:rPr>
              <a:t>のプロセスやその</a:t>
            </a:r>
            <a:r>
              <a:rPr lang="ja-JP" altLang="en-US" b="1" dirty="0">
                <a:solidFill>
                  <a:schemeClr val="tx1">
                    <a:lumMod val="65000"/>
                    <a:lumOff val="35000"/>
                  </a:schemeClr>
                </a:solidFill>
                <a:latin typeface="Meiryo UI"/>
                <a:ea typeface="Meiryo UI"/>
                <a:cs typeface="Hiragino Kaku Gothic Pro W3" charset="-128"/>
              </a:rPr>
              <a:t>人的リソース</a:t>
            </a:r>
            <a:r>
              <a:rPr lang="ja-JP" altLang="en-US" dirty="0">
                <a:solidFill>
                  <a:schemeClr val="tx1">
                    <a:lumMod val="65000"/>
                    <a:lumOff val="35000"/>
                  </a:schemeClr>
                </a:solidFill>
                <a:latin typeface="Meiryo UI"/>
                <a:ea typeface="Meiryo UI"/>
                <a:cs typeface="Hiragino Kaku Gothic Pro W3" charset="-128"/>
              </a:rPr>
              <a:t>の問題に着目して、課題解決を行うものとする。</a:t>
            </a:r>
            <a:endParaRPr lang="en-US" altLang="ja-JP" dirty="0">
              <a:solidFill>
                <a:schemeClr val="tx1">
                  <a:lumMod val="65000"/>
                  <a:lumOff val="35000"/>
                </a:schemeClr>
              </a:solidFill>
              <a:latin typeface="Meiryo UI"/>
              <a:ea typeface="Meiryo UI"/>
              <a:cs typeface="Hiragino Kaku Gothic Pro W3" charset="-128"/>
            </a:endParaRPr>
          </a:p>
        </p:txBody>
      </p:sp>
      <p:sp>
        <p:nvSpPr>
          <p:cNvPr id="6" name="正方形/長方形 5">
            <a:extLst>
              <a:ext uri="{FF2B5EF4-FFF2-40B4-BE49-F238E27FC236}">
                <a16:creationId xmlns:a16="http://schemas.microsoft.com/office/drawing/2014/main" id="{41D83205-419E-A42D-0DCD-BCB565D4F19D}"/>
              </a:ext>
            </a:extLst>
          </p:cNvPr>
          <p:cNvSpPr/>
          <p:nvPr/>
        </p:nvSpPr>
        <p:spPr>
          <a:xfrm>
            <a:off x="1279583" y="5393332"/>
            <a:ext cx="3168281" cy="246630"/>
          </a:xfrm>
          <a:prstGeom prst="rect">
            <a:avLst/>
          </a:prstGeom>
          <a:solidFill>
            <a:srgbClr val="262699"/>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ja-JP" altLang="en-US" sz="1400" b="1" dirty="0">
                <a:solidFill>
                  <a:schemeClr val="lt1"/>
                </a:solidFill>
                <a:latin typeface="Meiryo UI" panose="020B0604030504040204" pitchFamily="50" charset="-128"/>
                <a:ea typeface="Meiryo UI" panose="020B0604030504040204" pitchFamily="50" charset="-128"/>
              </a:rPr>
              <a:t>自社の海外需要が不明確</a:t>
            </a:r>
          </a:p>
        </p:txBody>
      </p:sp>
      <p:sp>
        <p:nvSpPr>
          <p:cNvPr id="7" name="正方形/長方形 6">
            <a:extLst>
              <a:ext uri="{FF2B5EF4-FFF2-40B4-BE49-F238E27FC236}">
                <a16:creationId xmlns:a16="http://schemas.microsoft.com/office/drawing/2014/main" id="{73507647-B751-BA5E-4D8C-BBE6474AE356}"/>
              </a:ext>
            </a:extLst>
          </p:cNvPr>
          <p:cNvSpPr/>
          <p:nvPr/>
        </p:nvSpPr>
        <p:spPr>
          <a:xfrm>
            <a:off x="1279583" y="5639962"/>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自社のニーズ</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がそもそも海外のどの地域で</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需要があるのか</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見当がつかない。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需要を把握するために</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多額の調査コスト</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かかると</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気軽にはできない</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D89B7B6B-380E-C1DE-4671-09585528E7A9}"/>
              </a:ext>
            </a:extLst>
          </p:cNvPr>
          <p:cNvSpPr/>
          <p:nvPr/>
        </p:nvSpPr>
        <p:spPr>
          <a:xfrm>
            <a:off x="1805000" y="3755188"/>
            <a:ext cx="3168281" cy="246630"/>
          </a:xfrm>
          <a:prstGeom prst="rect">
            <a:avLst/>
          </a:prstGeom>
          <a:solidFill>
            <a:srgbClr val="D6D6F5"/>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現地パートナーとの接点不足</a:t>
            </a:r>
          </a:p>
        </p:txBody>
      </p:sp>
      <p:sp>
        <p:nvSpPr>
          <p:cNvPr id="9" name="正方形/長方形 8">
            <a:extLst>
              <a:ext uri="{FF2B5EF4-FFF2-40B4-BE49-F238E27FC236}">
                <a16:creationId xmlns:a16="http://schemas.microsoft.com/office/drawing/2014/main" id="{701D621B-29B1-AD2E-DC4C-08D969A82E56}"/>
              </a:ext>
            </a:extLst>
          </p:cNvPr>
          <p:cNvSpPr/>
          <p:nvPr/>
        </p:nvSpPr>
        <p:spPr>
          <a:xfrm>
            <a:off x="1805000" y="4001818"/>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海外需要が分かったとしても、現地パートナーとの接点がない。</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国内の得意先や経営者仲間からの紹介がないと</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信頼関係を築けるか不安になる。</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0" name="カギ線コネクタ 50">
            <a:extLst>
              <a:ext uri="{FF2B5EF4-FFF2-40B4-BE49-F238E27FC236}">
                <a16:creationId xmlns:a16="http://schemas.microsoft.com/office/drawing/2014/main" id="{519D8A29-CC40-0705-B925-088151191CFE}"/>
              </a:ext>
            </a:extLst>
          </p:cNvPr>
          <p:cNvCxnSpPr>
            <a:cxnSpLocks/>
            <a:stCxn id="6" idx="0"/>
            <a:endCxn id="9" idx="2"/>
          </p:cNvCxnSpPr>
          <p:nvPr/>
        </p:nvCxnSpPr>
        <p:spPr>
          <a:xfrm rot="5400000" flipH="1" flipV="1">
            <a:off x="2841730" y="4845923"/>
            <a:ext cx="569403" cy="525417"/>
          </a:xfrm>
          <a:prstGeom prst="bentConnector3">
            <a:avLst>
              <a:gd name="adj1" fmla="val 50000"/>
            </a:avLst>
          </a:prstGeom>
          <a:ln w="38100">
            <a:solidFill>
              <a:schemeClr val="bg1">
                <a:lumMod val="75000"/>
              </a:schemeClr>
            </a:solidFill>
            <a:headEnd type="none" w="med" len="med"/>
            <a:tailEnd type="triangle" w="lg" len="lg"/>
          </a:ln>
          <a:effectLst/>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58E62AA0-4547-5805-C216-CAA626259E2B}"/>
              </a:ext>
            </a:extLst>
          </p:cNvPr>
          <p:cNvSpPr/>
          <p:nvPr/>
        </p:nvSpPr>
        <p:spPr>
          <a:xfrm>
            <a:off x="2389737" y="2117044"/>
            <a:ext cx="3168281" cy="246630"/>
          </a:xfrm>
          <a:prstGeom prst="rect">
            <a:avLst/>
          </a:prstGeom>
          <a:solidFill>
            <a:srgbClr val="D6D6F5"/>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自社の人材の能力不足</a:t>
            </a:r>
          </a:p>
        </p:txBody>
      </p:sp>
      <p:sp>
        <p:nvSpPr>
          <p:cNvPr id="12" name="正方形/長方形 11">
            <a:extLst>
              <a:ext uri="{FF2B5EF4-FFF2-40B4-BE49-F238E27FC236}">
                <a16:creationId xmlns:a16="http://schemas.microsoft.com/office/drawing/2014/main" id="{F9AC059E-7E06-B35E-D2D7-C0E6AC17811A}"/>
              </a:ext>
            </a:extLst>
          </p:cNvPr>
          <p:cNvSpPr/>
          <p:nvPr/>
        </p:nvSpPr>
        <p:spPr>
          <a:xfrm>
            <a:off x="2389737" y="2363674"/>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信頼性のある現地パートナーとの接点ができたとしても、自社の人材で上手く事業を進められそうにない。</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現地の知見</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交渉力</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語学といったスキルギャップが</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ある。</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3" name="カギ線コネクタ 22">
            <a:extLst>
              <a:ext uri="{FF2B5EF4-FFF2-40B4-BE49-F238E27FC236}">
                <a16:creationId xmlns:a16="http://schemas.microsoft.com/office/drawing/2014/main" id="{1FD706AB-6251-BC9A-8E69-46C76AD78664}"/>
              </a:ext>
            </a:extLst>
          </p:cNvPr>
          <p:cNvCxnSpPr>
            <a:cxnSpLocks/>
            <a:stCxn id="8" idx="0"/>
            <a:endCxn id="12" idx="2"/>
          </p:cNvCxnSpPr>
          <p:nvPr/>
        </p:nvCxnSpPr>
        <p:spPr>
          <a:xfrm rot="5400000" flipH="1" flipV="1">
            <a:off x="3396807" y="3178118"/>
            <a:ext cx="569402" cy="584738"/>
          </a:xfrm>
          <a:prstGeom prst="bentConnector3">
            <a:avLst>
              <a:gd name="adj1" fmla="val 50000"/>
            </a:avLst>
          </a:prstGeom>
          <a:ln w="38100">
            <a:solidFill>
              <a:schemeClr val="bg1">
                <a:lumMod val="75000"/>
              </a:schemeClr>
            </a:solidFill>
            <a:headEnd type="none" w="med" len="med"/>
            <a:tailEnd type="triangle" w="lg" len="lg"/>
          </a:ln>
          <a:effectLst/>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C74FA177-5FB1-2828-7FE0-1CD3E6E7DC28}"/>
              </a:ext>
            </a:extLst>
          </p:cNvPr>
          <p:cNvSpPr/>
          <p:nvPr/>
        </p:nvSpPr>
        <p:spPr>
          <a:xfrm>
            <a:off x="1169062" y="5320866"/>
            <a:ext cx="237991" cy="246630"/>
          </a:xfrm>
          <a:prstGeom prst="ellipse">
            <a:avLst/>
          </a:prstGeom>
          <a:solidFill>
            <a:srgbClr val="2626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en-US" altLang="ja-JP" sz="1400" b="1" dirty="0">
                <a:latin typeface="Meiryo UI" panose="020B0604030504040204" pitchFamily="50" charset="-128"/>
                <a:ea typeface="Meiryo UI" panose="020B0604030504040204" pitchFamily="50" charset="-128"/>
              </a:rPr>
              <a:t>1</a:t>
            </a:r>
            <a:endParaRPr lang="ja-JP" altLang="en-US" sz="1400" b="1" dirty="0">
              <a:solidFill>
                <a:schemeClr val="lt1"/>
              </a:solidFill>
              <a:latin typeface="Meiryo UI" panose="020B0604030504040204" pitchFamily="50" charset="-128"/>
              <a:ea typeface="Meiryo UI" panose="020B0604030504040204" pitchFamily="50" charset="-128"/>
            </a:endParaRPr>
          </a:p>
        </p:txBody>
      </p:sp>
      <p:sp>
        <p:nvSpPr>
          <p:cNvPr id="15" name="楕円 14">
            <a:extLst>
              <a:ext uri="{FF2B5EF4-FFF2-40B4-BE49-F238E27FC236}">
                <a16:creationId xmlns:a16="http://schemas.microsoft.com/office/drawing/2014/main" id="{5657E487-0E65-E68E-3D49-88EDFFA21A51}"/>
              </a:ext>
            </a:extLst>
          </p:cNvPr>
          <p:cNvSpPr/>
          <p:nvPr/>
        </p:nvSpPr>
        <p:spPr>
          <a:xfrm>
            <a:off x="1694479" y="3682721"/>
            <a:ext cx="237991" cy="246630"/>
          </a:xfrm>
          <a:prstGeom prst="ellipse">
            <a:avLst/>
          </a:prstGeom>
          <a:solidFill>
            <a:srgbClr val="D6D6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defRPr/>
            </a:pP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2</a:t>
            </a:r>
            <a:endPar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6" name="楕円 15">
            <a:extLst>
              <a:ext uri="{FF2B5EF4-FFF2-40B4-BE49-F238E27FC236}">
                <a16:creationId xmlns:a16="http://schemas.microsoft.com/office/drawing/2014/main" id="{8A32DBF8-2E7F-BC57-5954-D2F20492393F}"/>
              </a:ext>
            </a:extLst>
          </p:cNvPr>
          <p:cNvSpPr/>
          <p:nvPr/>
        </p:nvSpPr>
        <p:spPr>
          <a:xfrm>
            <a:off x="2279216" y="2044577"/>
            <a:ext cx="237991" cy="246630"/>
          </a:xfrm>
          <a:prstGeom prst="ellipse">
            <a:avLst/>
          </a:prstGeom>
          <a:solidFill>
            <a:srgbClr val="D6D6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defRPr/>
            </a:pP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3</a:t>
            </a:r>
            <a:endPar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6DE8FE-02AC-CED8-AB10-A6951D561D73}"/>
              </a:ext>
            </a:extLst>
          </p:cNvPr>
          <p:cNvCxnSpPr>
            <a:cxnSpLocks/>
          </p:cNvCxnSpPr>
          <p:nvPr/>
        </p:nvCxnSpPr>
        <p:spPr>
          <a:xfrm>
            <a:off x="1279583" y="1927003"/>
            <a:ext cx="4278435" cy="0"/>
          </a:xfrm>
          <a:prstGeom prst="straightConnector1">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40F5A63-6A85-6B31-A334-32A79CA0BB00}"/>
              </a:ext>
            </a:extLst>
          </p:cNvPr>
          <p:cNvSpPr/>
          <p:nvPr/>
        </p:nvSpPr>
        <p:spPr>
          <a:xfrm>
            <a:off x="1279583" y="1637213"/>
            <a:ext cx="4278434" cy="28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海外進出における</a:t>
            </a:r>
            <a:r>
              <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rPr>
              <a:t>3</a:t>
            </a: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つの課題</a:t>
            </a:r>
            <a:endPar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9A882ADB-F7C9-54AC-563F-A9CA9C578F68}"/>
              </a:ext>
            </a:extLst>
          </p:cNvPr>
          <p:cNvCxnSpPr>
            <a:cxnSpLocks/>
          </p:cNvCxnSpPr>
          <p:nvPr/>
        </p:nvCxnSpPr>
        <p:spPr>
          <a:xfrm>
            <a:off x="6907167" y="1927003"/>
            <a:ext cx="4278435" cy="0"/>
          </a:xfrm>
          <a:prstGeom prst="straightConnector1">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88CFCCCB-7D51-57E6-A769-839A05A262FF}"/>
              </a:ext>
            </a:extLst>
          </p:cNvPr>
          <p:cNvSpPr/>
          <p:nvPr/>
        </p:nvSpPr>
        <p:spPr>
          <a:xfrm>
            <a:off x="6907167" y="1637213"/>
            <a:ext cx="4278434" cy="28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某ヘルスケア製品メーカー担当者（役員）の課題</a:t>
            </a:r>
            <a:endPar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43" name="四角形: 角を丸くする 42">
            <a:extLst>
              <a:ext uri="{FF2B5EF4-FFF2-40B4-BE49-F238E27FC236}">
                <a16:creationId xmlns:a16="http://schemas.microsoft.com/office/drawing/2014/main" id="{9B32D884-1CE7-A3EF-0359-F4A2797D9CE0}"/>
              </a:ext>
            </a:extLst>
          </p:cNvPr>
          <p:cNvSpPr/>
          <p:nvPr/>
        </p:nvSpPr>
        <p:spPr>
          <a:xfrm>
            <a:off x="1006398" y="5205870"/>
            <a:ext cx="3640102" cy="1386517"/>
          </a:xfrm>
          <a:prstGeom prst="roundRect">
            <a:avLst/>
          </a:prstGeom>
          <a:noFill/>
          <a:ln w="28575">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44" name="正方形/長方形 43">
            <a:extLst>
              <a:ext uri="{FF2B5EF4-FFF2-40B4-BE49-F238E27FC236}">
                <a16:creationId xmlns:a16="http://schemas.microsoft.com/office/drawing/2014/main" id="{AF4D07EC-929C-5003-8BC5-306E9396F2DF}"/>
              </a:ext>
            </a:extLst>
          </p:cNvPr>
          <p:cNvSpPr/>
          <p:nvPr/>
        </p:nvSpPr>
        <p:spPr>
          <a:xfrm>
            <a:off x="1006398" y="4938926"/>
            <a:ext cx="3640102"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b="1" kern="0" dirty="0">
                <a:solidFill>
                  <a:srgbClr val="FF0000"/>
                </a:solidFill>
                <a:latin typeface="Meiryo UI" panose="020B0604030504040204" pitchFamily="50" charset="-128"/>
                <a:ea typeface="Meiryo UI" panose="020B0604030504040204" pitchFamily="50" charset="-128"/>
                <a:cs typeface="Hiragino Kaku Gothic Pro W3" charset="-128"/>
              </a:rPr>
              <a:t>本ビジネスで解きたい課題</a:t>
            </a:r>
            <a:endParaRPr kumimoji="0" lang="en-US" altLang="ja-JP" sz="1200" b="1"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
        <p:nvSpPr>
          <p:cNvPr id="45" name="正方形/長方形 44">
            <a:extLst>
              <a:ext uri="{FF2B5EF4-FFF2-40B4-BE49-F238E27FC236}">
                <a16:creationId xmlns:a16="http://schemas.microsoft.com/office/drawing/2014/main" id="{5D426300-70A4-12B8-9F7C-774430D3F2D2}"/>
              </a:ext>
            </a:extLst>
          </p:cNvPr>
          <p:cNvSpPr/>
          <p:nvPr/>
        </p:nvSpPr>
        <p:spPr>
          <a:xfrm>
            <a:off x="6907167" y="2117044"/>
            <a:ext cx="4278434" cy="2706886"/>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市場の情報収集</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インドなどはインターネットから現地の情報が収集できないため、</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適切な価格帯や流行りの商品といった現地の生の情報を</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得るには、付き合いのある地場の企業に聞くしかない。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自身の伝手の範囲でしか情報を獲得することができない。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自社製品がターゲット国で販売可能か、規制の情報を調べるのに時間が非常にかかる。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人的リソース</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海外の市場調査を任せられる人材が自社にいない。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t>JETRO</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を活用したとしても、結局自ら動くしか選択肢がない。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外部コンサルや専門家に依頼すると多額のお金が必要になる。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50" name="直線矢印コネクタ 49">
            <a:extLst>
              <a:ext uri="{FF2B5EF4-FFF2-40B4-BE49-F238E27FC236}">
                <a16:creationId xmlns:a16="http://schemas.microsoft.com/office/drawing/2014/main" id="{1E7DB65D-0590-0045-52FA-81136FEC814D}"/>
              </a:ext>
            </a:extLst>
          </p:cNvPr>
          <p:cNvCxnSpPr>
            <a:cxnSpLocks/>
            <a:stCxn id="45" idx="1"/>
            <a:endCxn id="7" idx="3"/>
          </p:cNvCxnSpPr>
          <p:nvPr/>
        </p:nvCxnSpPr>
        <p:spPr>
          <a:xfrm flipH="1">
            <a:off x="4447864" y="3470487"/>
            <a:ext cx="2459303" cy="2580531"/>
          </a:xfrm>
          <a:prstGeom prst="straightConnector1">
            <a:avLst/>
          </a:prstGeom>
          <a:solidFill>
            <a:schemeClr val="bg1"/>
          </a:solidFill>
          <a:ln>
            <a:solidFill>
              <a:schemeClr val="tx2">
                <a:lumMod val="40000"/>
                <a:lumOff val="60000"/>
              </a:schemeClr>
            </a:solidFill>
            <a:headEnd type="oval"/>
          </a:ln>
          <a:effectLst/>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421325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2B65-54C2-6029-670D-E0C370AEF7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14F48A4-D83E-C158-2957-2CD0918418A6}"/>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留学生</a:t>
            </a:r>
            <a:r>
              <a:rPr lang="ja-JP" altLang="en-US" dirty="0">
                <a:latin typeface="Meiryo UI" panose="020B0604030504040204" pitchFamily="50" charset="-128"/>
                <a:ea typeface="Meiryo UI" panose="020B0604030504040204" pitchFamily="50" charset="-128"/>
              </a:rPr>
              <a:t>を取り巻く状況</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7CDE47F1-DFF5-B0FB-C445-D6AD60516268}"/>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9A9A511B-D026-D706-8055-441F352354FD}"/>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b="1" dirty="0">
                <a:solidFill>
                  <a:schemeClr val="tx1">
                    <a:lumMod val="65000"/>
                    <a:lumOff val="35000"/>
                  </a:schemeClr>
                </a:solidFill>
                <a:latin typeface="Meiryo UI"/>
                <a:ea typeface="Meiryo UI"/>
                <a:cs typeface="Hiragino Kaku Gothic Pro W3" charset="-128"/>
              </a:rPr>
              <a:t>年間</a:t>
            </a:r>
            <a:r>
              <a:rPr lang="en-US" altLang="ja-JP" b="1" dirty="0">
                <a:solidFill>
                  <a:schemeClr val="tx1">
                    <a:lumMod val="65000"/>
                    <a:lumOff val="35000"/>
                  </a:schemeClr>
                </a:solidFill>
                <a:latin typeface="Meiryo UI"/>
                <a:ea typeface="Meiryo UI"/>
                <a:cs typeface="Hiragino Kaku Gothic Pro W3" charset="-128"/>
              </a:rPr>
              <a:t>7</a:t>
            </a:r>
            <a:r>
              <a:rPr lang="ja-JP" altLang="en-US" b="1" dirty="0">
                <a:solidFill>
                  <a:schemeClr val="tx1">
                    <a:lumMod val="65000"/>
                    <a:lumOff val="35000"/>
                  </a:schemeClr>
                </a:solidFill>
                <a:latin typeface="Meiryo UI"/>
                <a:ea typeface="Meiryo UI"/>
                <a:cs typeface="Hiragino Kaku Gothic Pro W3" charset="-128"/>
              </a:rPr>
              <a:t>～</a:t>
            </a:r>
            <a:r>
              <a:rPr lang="en-US" altLang="ja-JP" b="1" dirty="0">
                <a:solidFill>
                  <a:schemeClr val="tx1">
                    <a:lumMod val="65000"/>
                    <a:lumOff val="35000"/>
                  </a:schemeClr>
                </a:solidFill>
                <a:latin typeface="Meiryo UI"/>
                <a:ea typeface="Meiryo UI"/>
                <a:cs typeface="Hiragino Kaku Gothic Pro W3" charset="-128"/>
              </a:rPr>
              <a:t>8</a:t>
            </a:r>
            <a:r>
              <a:rPr lang="ja-JP" altLang="en-US" b="1" dirty="0">
                <a:solidFill>
                  <a:schemeClr val="tx1">
                    <a:lumMod val="65000"/>
                    <a:lumOff val="35000"/>
                  </a:schemeClr>
                </a:solidFill>
                <a:latin typeface="Meiryo UI"/>
                <a:ea typeface="Meiryo UI"/>
                <a:cs typeface="Hiragino Kaku Gothic Pro W3" charset="-128"/>
              </a:rPr>
              <a:t>万人</a:t>
            </a:r>
            <a:r>
              <a:rPr lang="ja-JP" altLang="en-US" dirty="0">
                <a:solidFill>
                  <a:schemeClr val="tx1">
                    <a:lumMod val="65000"/>
                    <a:lumOff val="35000"/>
                  </a:schemeClr>
                </a:solidFill>
                <a:latin typeface="Meiryo UI"/>
                <a:ea typeface="Meiryo UI"/>
                <a:cs typeface="Hiragino Kaku Gothic Pro W3" charset="-128"/>
              </a:rPr>
              <a:t>近くオーストラリアやアメリカをはじめ、日本人留学生は増えている。</a:t>
            </a:r>
            <a:br>
              <a:rPr lang="en-US" altLang="ja-JP" dirty="0">
                <a:solidFill>
                  <a:schemeClr val="tx1">
                    <a:lumMod val="65000"/>
                    <a:lumOff val="35000"/>
                  </a:schemeClr>
                </a:solidFill>
                <a:latin typeface="Meiryo UI"/>
                <a:ea typeface="Meiryo UI"/>
                <a:cs typeface="Hiragino Kaku Gothic Pro W3" charset="-128"/>
              </a:rPr>
            </a:br>
            <a:r>
              <a:rPr lang="ja-JP" altLang="en-US" dirty="0">
                <a:solidFill>
                  <a:schemeClr val="tx1">
                    <a:lumMod val="65000"/>
                    <a:lumOff val="35000"/>
                  </a:schemeClr>
                </a:solidFill>
                <a:latin typeface="Meiryo UI"/>
                <a:ea typeface="Meiryo UI"/>
                <a:cs typeface="Hiragino Kaku Gothic Pro W3" charset="-128"/>
              </a:rPr>
              <a:t>また、日本の肩書における</a:t>
            </a:r>
            <a:r>
              <a:rPr lang="ja-JP" altLang="en-US" b="1" dirty="0">
                <a:solidFill>
                  <a:schemeClr val="tx1">
                    <a:lumMod val="65000"/>
                    <a:lumOff val="35000"/>
                  </a:schemeClr>
                </a:solidFill>
                <a:latin typeface="Meiryo UI"/>
                <a:ea typeface="Meiryo UI"/>
                <a:cs typeface="Hiragino Kaku Gothic Pro W3" charset="-128"/>
              </a:rPr>
              <a:t>社会人も</a:t>
            </a:r>
            <a:r>
              <a:rPr lang="en-US" altLang="ja-JP" b="1" dirty="0">
                <a:solidFill>
                  <a:schemeClr val="tx1">
                    <a:lumMod val="65000"/>
                    <a:lumOff val="35000"/>
                  </a:schemeClr>
                </a:solidFill>
                <a:latin typeface="Meiryo UI"/>
                <a:ea typeface="Meiryo UI"/>
                <a:cs typeface="Hiragino Kaku Gothic Pro W3" charset="-128"/>
              </a:rPr>
              <a:t>3</a:t>
            </a:r>
            <a:r>
              <a:rPr lang="ja-JP" altLang="en-US" b="1" dirty="0">
                <a:solidFill>
                  <a:schemeClr val="tx1">
                    <a:lumMod val="65000"/>
                    <a:lumOff val="35000"/>
                  </a:schemeClr>
                </a:solidFill>
                <a:latin typeface="Meiryo UI"/>
                <a:ea typeface="Meiryo UI"/>
                <a:cs typeface="Hiragino Kaku Gothic Pro W3" charset="-128"/>
              </a:rPr>
              <a:t>割</a:t>
            </a:r>
            <a:r>
              <a:rPr lang="ja-JP" altLang="en-US" dirty="0">
                <a:solidFill>
                  <a:schemeClr val="tx1">
                    <a:lumMod val="65000"/>
                    <a:lumOff val="35000"/>
                  </a:schemeClr>
                </a:solidFill>
                <a:latin typeface="Meiryo UI"/>
                <a:ea typeface="Meiryo UI"/>
                <a:cs typeface="Hiragino Kaku Gothic Pro W3" charset="-128"/>
              </a:rPr>
              <a:t>近く占めており、即戦力が期待できる。</a:t>
            </a:r>
            <a:endParaRPr lang="en-US" altLang="ja-JP" sz="1200" dirty="0">
              <a:solidFill>
                <a:schemeClr val="tx1">
                  <a:lumMod val="65000"/>
                  <a:lumOff val="35000"/>
                </a:schemeClr>
              </a:solidFill>
              <a:latin typeface="Meiryo UI"/>
              <a:ea typeface="Meiryo UI"/>
              <a:cs typeface="Hiragino Kaku Gothic Pro W3" charset="-128"/>
            </a:endParaRPr>
          </a:p>
        </p:txBody>
      </p:sp>
      <p:grpSp>
        <p:nvGrpSpPr>
          <p:cNvPr id="5" name="Group 123">
            <a:extLst>
              <a:ext uri="{FF2B5EF4-FFF2-40B4-BE49-F238E27FC236}">
                <a16:creationId xmlns:a16="http://schemas.microsoft.com/office/drawing/2014/main" id="{940F9A34-1D2A-40FB-0B43-4F8BC4F39843}"/>
              </a:ext>
            </a:extLst>
          </p:cNvPr>
          <p:cNvGrpSpPr/>
          <p:nvPr/>
        </p:nvGrpSpPr>
        <p:grpSpPr>
          <a:xfrm>
            <a:off x="237652" y="1652307"/>
            <a:ext cx="3802874" cy="307777"/>
            <a:chOff x="9064437" y="1324261"/>
            <a:chExt cx="2793597" cy="264709"/>
          </a:xfrm>
        </p:grpSpPr>
        <p:cxnSp>
          <p:nvCxnSpPr>
            <p:cNvPr id="6" name="直線コネクタ 6">
              <a:extLst>
                <a:ext uri="{FF2B5EF4-FFF2-40B4-BE49-F238E27FC236}">
                  <a16:creationId xmlns:a16="http://schemas.microsoft.com/office/drawing/2014/main" id="{811C8E58-46CA-C289-010C-63E680085588}"/>
                </a:ext>
              </a:extLst>
            </p:cNvPr>
            <p:cNvCxnSpPr/>
            <p:nvPr/>
          </p:nvCxnSpPr>
          <p:spPr>
            <a:xfrm>
              <a:off x="9064437" y="1561430"/>
              <a:ext cx="2793597" cy="0"/>
            </a:xfrm>
            <a:prstGeom prst="line">
              <a:avLst/>
            </a:prstGeom>
            <a:noFill/>
            <a:ln w="9525" cap="flat" cmpd="sng" algn="ctr">
              <a:solidFill>
                <a:srgbClr val="000000"/>
              </a:solidFill>
              <a:prstDash val="solid"/>
            </a:ln>
            <a:effectLst/>
          </p:spPr>
        </p:cxnSp>
        <p:sp>
          <p:nvSpPr>
            <p:cNvPr id="7" name="テキスト ボックス 8">
              <a:extLst>
                <a:ext uri="{FF2B5EF4-FFF2-40B4-BE49-F238E27FC236}">
                  <a16:creationId xmlns:a16="http://schemas.microsoft.com/office/drawing/2014/main" id="{3BA8ECF7-7B94-DF2E-15DE-42B7A407C451}"/>
                </a:ext>
              </a:extLst>
            </p:cNvPr>
            <p:cNvSpPr txBox="1"/>
            <p:nvPr/>
          </p:nvSpPr>
          <p:spPr bwMode="auto">
            <a:xfrm>
              <a:off x="9402775" y="1324261"/>
              <a:ext cx="2098875" cy="264709"/>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日本人留学生の数</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8" name="正方形/長方形 7">
            <a:extLst>
              <a:ext uri="{FF2B5EF4-FFF2-40B4-BE49-F238E27FC236}">
                <a16:creationId xmlns:a16="http://schemas.microsoft.com/office/drawing/2014/main" id="{93FE1429-4F1F-B48B-436F-0D9C15B7ADDB}"/>
              </a:ext>
            </a:extLst>
          </p:cNvPr>
          <p:cNvSpPr/>
          <p:nvPr/>
        </p:nvSpPr>
        <p:spPr>
          <a:xfrm>
            <a:off x="213091"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日本人留学生は</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2024</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年は約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7</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万人</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になる。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p>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コロナ禍で下がっていたが、</a:t>
            </a:r>
            <a:r>
              <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今後も増えていく見通しになる。</a:t>
            </a:r>
            <a:endParaRPr kumimoji="0" lang="en-US" altLang="ja-JP"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grpSp>
        <p:nvGrpSpPr>
          <p:cNvPr id="9" name="グループ化 8">
            <a:extLst>
              <a:ext uri="{FF2B5EF4-FFF2-40B4-BE49-F238E27FC236}">
                <a16:creationId xmlns:a16="http://schemas.microsoft.com/office/drawing/2014/main" id="{29F9C4E9-EAEA-889F-44EC-01C6E6F11A57}"/>
              </a:ext>
            </a:extLst>
          </p:cNvPr>
          <p:cNvGrpSpPr/>
          <p:nvPr/>
        </p:nvGrpSpPr>
        <p:grpSpPr>
          <a:xfrm>
            <a:off x="4206844" y="1652307"/>
            <a:ext cx="3802874" cy="307777"/>
            <a:chOff x="4206844" y="1652307"/>
            <a:chExt cx="3802874" cy="307777"/>
          </a:xfrm>
        </p:grpSpPr>
        <p:cxnSp>
          <p:nvCxnSpPr>
            <p:cNvPr id="10" name="直線コネクタ 6">
              <a:extLst>
                <a:ext uri="{FF2B5EF4-FFF2-40B4-BE49-F238E27FC236}">
                  <a16:creationId xmlns:a16="http://schemas.microsoft.com/office/drawing/2014/main" id="{8AD0C788-6101-8614-2E7D-7F8C7838AA2A}"/>
                </a:ext>
              </a:extLst>
            </p:cNvPr>
            <p:cNvCxnSpPr/>
            <p:nvPr/>
          </p:nvCxnSpPr>
          <p:spPr>
            <a:xfrm>
              <a:off x="4206844" y="1928063"/>
              <a:ext cx="3802874" cy="0"/>
            </a:xfrm>
            <a:prstGeom prst="line">
              <a:avLst/>
            </a:prstGeom>
            <a:noFill/>
            <a:ln w="9525" cap="flat" cmpd="sng" algn="ctr">
              <a:solidFill>
                <a:srgbClr val="000000"/>
              </a:solidFill>
              <a:prstDash val="solid"/>
            </a:ln>
            <a:effectLst/>
          </p:spPr>
        </p:cxnSp>
        <p:sp>
          <p:nvSpPr>
            <p:cNvPr id="11" name="テキスト ボックス 8">
              <a:extLst>
                <a:ext uri="{FF2B5EF4-FFF2-40B4-BE49-F238E27FC236}">
                  <a16:creationId xmlns:a16="http://schemas.microsoft.com/office/drawing/2014/main" id="{33B59BDF-1523-9B98-8381-22F519EEDC34}"/>
                </a:ext>
              </a:extLst>
            </p:cNvPr>
            <p:cNvSpPr txBox="1"/>
            <p:nvPr/>
          </p:nvSpPr>
          <p:spPr bwMode="auto">
            <a:xfrm>
              <a:off x="4667418" y="1652307"/>
              <a:ext cx="2857161"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国別の割合</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12" name="正方形/長方形 11">
            <a:extLst>
              <a:ext uri="{FF2B5EF4-FFF2-40B4-BE49-F238E27FC236}">
                <a16:creationId xmlns:a16="http://schemas.microsoft.com/office/drawing/2014/main" id="{8D61A242-E31A-C552-8866-784527A8390D}"/>
              </a:ext>
            </a:extLst>
          </p:cNvPr>
          <p:cNvSpPr/>
          <p:nvPr/>
        </p:nvSpPr>
        <p:spPr>
          <a:xfrm>
            <a:off x="4182283"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日本人の主な留学先は以下の国で</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8</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割</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占める。</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オーストラリア・アメリカ・カナダ・イギリス・ニュージーランド</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フィリピン・韓国</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grpSp>
        <p:nvGrpSpPr>
          <p:cNvPr id="13" name="グループ化 12">
            <a:extLst>
              <a:ext uri="{FF2B5EF4-FFF2-40B4-BE49-F238E27FC236}">
                <a16:creationId xmlns:a16="http://schemas.microsoft.com/office/drawing/2014/main" id="{45287B42-8293-F6A4-627A-9198D7D72CD0}"/>
              </a:ext>
            </a:extLst>
          </p:cNvPr>
          <p:cNvGrpSpPr/>
          <p:nvPr/>
        </p:nvGrpSpPr>
        <p:grpSpPr>
          <a:xfrm>
            <a:off x="8176035" y="1652307"/>
            <a:ext cx="3802874" cy="307777"/>
            <a:chOff x="8176035" y="1652307"/>
            <a:chExt cx="3802874" cy="307777"/>
          </a:xfrm>
        </p:grpSpPr>
        <p:cxnSp>
          <p:nvCxnSpPr>
            <p:cNvPr id="14" name="直線コネクタ 6">
              <a:extLst>
                <a:ext uri="{FF2B5EF4-FFF2-40B4-BE49-F238E27FC236}">
                  <a16:creationId xmlns:a16="http://schemas.microsoft.com/office/drawing/2014/main" id="{B3DC147B-7E42-4CDD-3550-CC89F312274B}"/>
                </a:ext>
              </a:extLst>
            </p:cNvPr>
            <p:cNvCxnSpPr/>
            <p:nvPr/>
          </p:nvCxnSpPr>
          <p:spPr>
            <a:xfrm>
              <a:off x="8176035" y="1928063"/>
              <a:ext cx="3802874" cy="0"/>
            </a:xfrm>
            <a:prstGeom prst="line">
              <a:avLst/>
            </a:prstGeom>
            <a:noFill/>
            <a:ln w="9525" cap="flat" cmpd="sng" algn="ctr">
              <a:solidFill>
                <a:srgbClr val="000000"/>
              </a:solidFill>
              <a:prstDash val="solid"/>
            </a:ln>
            <a:effectLst/>
          </p:spPr>
        </p:cxnSp>
        <p:sp>
          <p:nvSpPr>
            <p:cNvPr id="15" name="テキスト ボックス 8">
              <a:extLst>
                <a:ext uri="{FF2B5EF4-FFF2-40B4-BE49-F238E27FC236}">
                  <a16:creationId xmlns:a16="http://schemas.microsoft.com/office/drawing/2014/main" id="{BF8C1FD3-0FE8-06D1-5F11-2B32A13ABBD3}"/>
                </a:ext>
              </a:extLst>
            </p:cNvPr>
            <p:cNvSpPr txBox="1"/>
            <p:nvPr/>
          </p:nvSpPr>
          <p:spPr bwMode="auto">
            <a:xfrm>
              <a:off x="8636609" y="1652307"/>
              <a:ext cx="2857161"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留学中の肩書き</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16" name="正方形/長方形 15">
            <a:extLst>
              <a:ext uri="{FF2B5EF4-FFF2-40B4-BE49-F238E27FC236}">
                <a16:creationId xmlns:a16="http://schemas.microsoft.com/office/drawing/2014/main" id="{0B928DCB-AAB6-B269-6A44-715C0DD535AB}"/>
              </a:ext>
            </a:extLst>
          </p:cNvPr>
          <p:cNvSpPr/>
          <p:nvPr/>
        </p:nvSpPr>
        <p:spPr>
          <a:xfrm>
            <a:off x="8151474"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日本での身分・肩書きによると学生が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7</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割</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近く占める一方、即戦力となる社会人も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割</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近くいることが分かる。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p>
        </p:txBody>
      </p:sp>
      <p:pic>
        <p:nvPicPr>
          <p:cNvPr id="18" name="図 17">
            <a:extLst>
              <a:ext uri="{FF2B5EF4-FFF2-40B4-BE49-F238E27FC236}">
                <a16:creationId xmlns:a16="http://schemas.microsoft.com/office/drawing/2014/main" id="{E32D89FF-CF7C-667C-69A2-F4D8E27D1D65}"/>
              </a:ext>
            </a:extLst>
          </p:cNvPr>
          <p:cNvPicPr>
            <a:picLocks noChangeAspect="1"/>
          </p:cNvPicPr>
          <p:nvPr/>
        </p:nvPicPr>
        <p:blipFill>
          <a:blip r:embed="rId2"/>
          <a:stretch>
            <a:fillRect/>
          </a:stretch>
        </p:blipFill>
        <p:spPr>
          <a:xfrm>
            <a:off x="237653" y="3225516"/>
            <a:ext cx="3802874" cy="1851865"/>
          </a:xfrm>
          <a:prstGeom prst="rect">
            <a:avLst/>
          </a:prstGeom>
          <a:effectLst>
            <a:outerShdw blurRad="50800" dist="38100" dir="2700000" algn="tl" rotWithShape="0">
              <a:prstClr val="black">
                <a:alpha val="40000"/>
              </a:prstClr>
            </a:outerShdw>
          </a:effectLst>
        </p:spPr>
      </p:pic>
      <p:pic>
        <p:nvPicPr>
          <p:cNvPr id="20" name="図 19">
            <a:extLst>
              <a:ext uri="{FF2B5EF4-FFF2-40B4-BE49-F238E27FC236}">
                <a16:creationId xmlns:a16="http://schemas.microsoft.com/office/drawing/2014/main" id="{76AADBDD-7A3D-12A0-B7DC-5AE3242E3C01}"/>
              </a:ext>
            </a:extLst>
          </p:cNvPr>
          <p:cNvPicPr>
            <a:picLocks noChangeAspect="1"/>
          </p:cNvPicPr>
          <p:nvPr/>
        </p:nvPicPr>
        <p:blipFill>
          <a:blip r:embed="rId3"/>
          <a:stretch>
            <a:fillRect/>
          </a:stretch>
        </p:blipFill>
        <p:spPr>
          <a:xfrm>
            <a:off x="4712748" y="3225516"/>
            <a:ext cx="2766504" cy="1851864"/>
          </a:xfrm>
          <a:prstGeom prst="rect">
            <a:avLst/>
          </a:prstGeom>
          <a:effectLst>
            <a:outerShdw blurRad="50800" dist="38100" dir="2700000" algn="tl" rotWithShape="0">
              <a:prstClr val="black">
                <a:alpha val="40000"/>
              </a:prstClr>
            </a:outerShdw>
          </a:effectLst>
        </p:spPr>
      </p:pic>
      <p:sp>
        <p:nvSpPr>
          <p:cNvPr id="22" name="正方形/長方形 21">
            <a:extLst>
              <a:ext uri="{FF2B5EF4-FFF2-40B4-BE49-F238E27FC236}">
                <a16:creationId xmlns:a16="http://schemas.microsoft.com/office/drawing/2014/main" id="{4B9CE61A-1DAB-C188-2A88-406BC9E9D58D}"/>
              </a:ext>
            </a:extLst>
          </p:cNvPr>
          <p:cNvSpPr/>
          <p:nvPr/>
        </p:nvSpPr>
        <p:spPr>
          <a:xfrm>
            <a:off x="213091" y="5740362"/>
            <a:ext cx="4114800" cy="981114"/>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出典</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一般社団法人海外協議会</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(JAOS)</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による留学生調査</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2024</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5"/>
              </a:rPr>
              <a:t>一般社団法人海外協議会</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5"/>
              </a:rPr>
              <a:t>(JAOS)</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5"/>
              </a:rPr>
              <a:t>による海外留学経験者追跡調査</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pic>
        <p:nvPicPr>
          <p:cNvPr id="17" name="図 16">
            <a:extLst>
              <a:ext uri="{FF2B5EF4-FFF2-40B4-BE49-F238E27FC236}">
                <a16:creationId xmlns:a16="http://schemas.microsoft.com/office/drawing/2014/main" id="{7E3BF22B-7D72-1970-66F8-40C68E97AFF2}"/>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8318749" y="3225516"/>
            <a:ext cx="3495128" cy="18518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484182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4425</Words>
  <Application>Microsoft Office PowerPoint</Application>
  <PresentationFormat>ワイド画面</PresentationFormat>
  <Paragraphs>664</Paragraphs>
  <Slides>31</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1</vt:i4>
      </vt:variant>
      <vt:variant>
        <vt:lpstr>埋め込まれた OLE サーバー</vt:lpstr>
      </vt:variant>
      <vt:variant>
        <vt:i4>1</vt:i4>
      </vt:variant>
      <vt:variant>
        <vt:lpstr>スライド タイトル</vt:lpstr>
      </vt:variant>
      <vt:variant>
        <vt:i4>31</vt:i4>
      </vt:variant>
    </vt:vector>
  </HeadingPairs>
  <TitlesOfParts>
    <vt:vector size="37" baseType="lpstr">
      <vt:lpstr>Meiryo UI</vt:lpstr>
      <vt:lpstr>ＭＳ ゴシック</vt:lpstr>
      <vt:lpstr>游ゴシック</vt:lpstr>
      <vt:lpstr>Arial</vt:lpstr>
      <vt:lpstr>Office テーマ</vt:lpstr>
      <vt:lpstr>think-cell スライド</vt:lpstr>
      <vt:lpstr>日本人留学生を通じた 中小企業の海外進出を促進するサービス「BlueTry」</vt:lpstr>
      <vt:lpstr>エグゼクティブサマリ</vt:lpstr>
      <vt:lpstr>目次</vt:lpstr>
      <vt:lpstr>１．はじめに</vt:lpstr>
      <vt:lpstr>マッチングサービス「BlueTry」概要</vt:lpstr>
      <vt:lpstr>２．市場性</vt:lpstr>
      <vt:lpstr>中小企業の海外進出を取り巻く状況</vt:lpstr>
      <vt:lpstr>中小企業の海外進出における課題</vt:lpstr>
      <vt:lpstr>留学生を取り巻く状況</vt:lpstr>
      <vt:lpstr>留学中の課題</vt:lpstr>
      <vt:lpstr>３．受容性</vt:lpstr>
      <vt:lpstr>中小企業における本ビジネスの価値</vt:lpstr>
      <vt:lpstr>留学生における本ビジネスの価値</vt:lpstr>
      <vt:lpstr>４．優位性</vt:lpstr>
      <vt:lpstr>中小企業のターゲット</vt:lpstr>
      <vt:lpstr>バリューチェーンによる競合比較</vt:lpstr>
      <vt:lpstr>HRとのシナジー：リクナビ / リクルートエージェント（RA）連携</vt:lpstr>
      <vt:lpstr>５．実現性</vt:lpstr>
      <vt:lpstr>サービス全体像</vt:lpstr>
      <vt:lpstr>詳細の画面イメージ</vt:lpstr>
      <vt:lpstr>実機によるデモ</vt:lpstr>
      <vt:lpstr>６．収益性</vt:lpstr>
      <vt:lpstr>マネタイズメニュー</vt:lpstr>
      <vt:lpstr>マーケットサイズ</vt:lpstr>
      <vt:lpstr>P/Lプラン</vt:lpstr>
      <vt:lpstr>７．持続性</vt:lpstr>
      <vt:lpstr>本ビジネスモデルの継続性と可能性について</vt:lpstr>
      <vt:lpstr>8．今後の活動について</vt:lpstr>
      <vt:lpstr>審査通過後の進め方</vt:lpstr>
      <vt:lpstr>aPPENDIX</vt:lpstr>
      <vt:lpstr>XXX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2025-09-23T07:44:41Z</dcterms:created>
  <dcterms:modified xsi:type="dcterms:W3CDTF">2025-09-23T21:31:38Z</dcterms:modified>
</cp:coreProperties>
</file>